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20" r:id="rId2"/>
    <p:sldMasterId id="2147483744" r:id="rId3"/>
    <p:sldMasterId id="2147483756" r:id="rId4"/>
  </p:sldMasterIdLst>
  <p:notesMasterIdLst>
    <p:notesMasterId r:id="rId42"/>
  </p:notesMasterIdLst>
  <p:handoutMasterIdLst>
    <p:handoutMasterId r:id="rId43"/>
  </p:handoutMasterIdLst>
  <p:sldIdLst>
    <p:sldId id="291" r:id="rId5"/>
    <p:sldId id="392" r:id="rId6"/>
    <p:sldId id="329" r:id="rId7"/>
    <p:sldId id="337" r:id="rId8"/>
    <p:sldId id="338" r:id="rId9"/>
    <p:sldId id="339" r:id="rId10"/>
    <p:sldId id="341" r:id="rId11"/>
    <p:sldId id="362" r:id="rId12"/>
    <p:sldId id="363" r:id="rId13"/>
    <p:sldId id="331" r:id="rId14"/>
    <p:sldId id="365" r:id="rId15"/>
    <p:sldId id="336" r:id="rId16"/>
    <p:sldId id="343" r:id="rId17"/>
    <p:sldId id="344" r:id="rId18"/>
    <p:sldId id="366" r:id="rId19"/>
    <p:sldId id="346" r:id="rId20"/>
    <p:sldId id="347" r:id="rId21"/>
    <p:sldId id="367" r:id="rId22"/>
    <p:sldId id="351" r:id="rId23"/>
    <p:sldId id="381" r:id="rId24"/>
    <p:sldId id="382" r:id="rId25"/>
    <p:sldId id="350" r:id="rId26"/>
    <p:sldId id="345" r:id="rId27"/>
    <p:sldId id="349" r:id="rId28"/>
    <p:sldId id="348" r:id="rId29"/>
    <p:sldId id="352" r:id="rId30"/>
    <p:sldId id="391" r:id="rId31"/>
    <p:sldId id="370" r:id="rId32"/>
    <p:sldId id="371" r:id="rId33"/>
    <p:sldId id="372" r:id="rId34"/>
    <p:sldId id="393" r:id="rId35"/>
    <p:sldId id="386" r:id="rId36"/>
    <p:sldId id="387" r:id="rId37"/>
    <p:sldId id="388" r:id="rId38"/>
    <p:sldId id="389" r:id="rId39"/>
    <p:sldId id="390" r:id="rId40"/>
    <p:sldId id="271" r:id="rId4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A0A0A"/>
    <a:srgbClr val="AB0909"/>
    <a:srgbClr val="008000"/>
    <a:srgbClr val="FF00FF"/>
    <a:srgbClr val="FF3300"/>
    <a:srgbClr val="00FFFF"/>
    <a:srgbClr val="00FF00"/>
    <a:srgbClr val="FF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notesViewPr>
    <p:cSldViewPr snapToGrid="0">
      <p:cViewPr varScale="1">
        <p:scale>
          <a:sx n="96" d="100"/>
          <a:sy n="96" d="100"/>
        </p:scale>
        <p:origin x="95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C59A43-130D-4498-A103-DDA9DC1CCA4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95F573-D5F8-4B47-9951-11D8FB8F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D268F-0A76-4A40-830F-E4A7FB05693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1D80B-AD51-4FEE-A19C-28E90F30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80B-AD51-4FEE-A19C-28E90F3022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80B-AD51-4FEE-A19C-28E90F3022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8" y="2130425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8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E95C-DCCD-4F80-B1F9-43B7B47A501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8966" y="6498897"/>
            <a:ext cx="3859948" cy="222578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5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8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DFA-8E54-45AF-A5E6-294F42C4A71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903D-393B-475E-837F-C869B321DD3A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5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8" y="2130425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8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26E1-96B1-40E8-8D24-810A9CC8EC1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5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2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6E4B-B938-4013-8221-476DAF256046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6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BC57-8A62-435B-A351-CC6A8EBE178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4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38B-F9B9-4B5B-9DAA-AE6826F0A276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8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485A-CEBE-442C-AC74-43929C0105C9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5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D1AA-DE14-4FD8-A032-771977A74A16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4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41F-2780-4CFF-AB69-E19918BCFBA9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5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BAD7-61E2-4801-AD1C-A79753F100C9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  <a:effectLst>
            <a:outerShdw blurRad="50800" dist="508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75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6450" indent="-2889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43000" indent="-2889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4319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4DBA83C-5B91-4C05-AF41-3C9686BE27BA}" type="datetime4">
              <a:rPr lang="en-US" smtClean="0"/>
              <a:pPr/>
              <a:t>December 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9585" y="6498897"/>
            <a:ext cx="3961725" cy="209839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572" y="6486158"/>
            <a:ext cx="71645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BB07-B781-47D6-B7FE-8407F9258CE8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1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74C-77C0-4BC3-8476-071B9C41D5B4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DE6-1DAC-4353-9980-FA9F89ECB24B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8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>
            <a:no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75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6450" indent="-2889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43000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4319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0340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4DBA83C-5B91-4C05-AF41-3C9686BE27BA}" type="datetime4">
              <a:rPr lang="en-US" smtClean="0">
                <a:solidFill>
                  <a:prstClr val="black"/>
                </a:solidFill>
              </a:rPr>
              <a:pPr/>
              <a:t>December 8, 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9585" y="6498897"/>
            <a:ext cx="3961725" cy="209839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572" y="6486158"/>
            <a:ext cx="71645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03056D5-ACE5-4B4C-9651-13F66B6DECE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7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8" y="2130425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8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E95C-DCCD-4F80-B1F9-43B7B47A501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8966" y="6498897"/>
            <a:ext cx="3859948" cy="222578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5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90DB-B0BD-486F-940D-260C1560BB4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26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1625-9D82-4CF7-A86F-937BBE65BC0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19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DA41-8C3B-46B3-822B-2D2F23587E6D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3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EA5-F73B-4612-B3ED-5DBFEAA56A17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1735-4448-4BB4-AA00-B0125537D63C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9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90DB-B0BD-486F-940D-260C1560BB4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3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8EC5-CBD3-4A3B-832D-5BE70E009F6E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05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703-07E0-4238-98A2-60644660C1C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09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DFA-8E54-45AF-A5E6-294F42C4A71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45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903D-393B-475E-837F-C869B321DD3A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81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>
            <a:no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75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6450" indent="-2889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43000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4319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0340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4DBA83C-5B91-4C05-AF41-3C9686BE27BA}" type="datetime4">
              <a:rPr lang="en-US" smtClean="0">
                <a:solidFill>
                  <a:prstClr val="black"/>
                </a:solidFill>
              </a:rPr>
              <a:pPr/>
              <a:t>December 8, 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9585" y="6498897"/>
            <a:ext cx="3961725" cy="209839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572" y="6486158"/>
            <a:ext cx="71645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03056D5-ACE5-4B4C-9651-13F66B6DECE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8" y="2130425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8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E95C-DCCD-4F80-B1F9-43B7B47A501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8966" y="6498897"/>
            <a:ext cx="3859948" cy="222578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5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90DB-B0BD-486F-940D-260C1560BB4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55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1625-9D82-4CF7-A86F-937BBE65BC0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8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DA41-8C3B-46B3-822B-2D2F23587E6D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6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EA5-F73B-4612-B3ED-5DBFEAA56A17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1625-9D82-4CF7-A86F-937BBE65BC0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1735-4448-4BB4-AA00-B0125537D63C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83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8EC5-CBD3-4A3B-832D-5BE70E009F6E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61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703-07E0-4238-98A2-60644660C1C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95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DFA-8E54-45AF-A5E6-294F42C4A71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1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903D-393B-475E-837F-C869B321DD3A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DA41-8C3B-46B3-822B-2D2F23587E6D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6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EA5-F73B-4612-B3ED-5DBFEAA56A17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8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1735-4448-4BB4-AA00-B0125537D63C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2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8EC5-CBD3-4A3B-832D-5BE70E009F6E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4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703-07E0-4238-98A2-60644660C1C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7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8897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A1542885-3C17-43AC-BEDD-76DF2996845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6" y="6498897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4" y="6498897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7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8897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55714077-6F61-4B8F-8952-1EEDE09D558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6" y="6498897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4" y="6498897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5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7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8897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A1542885-3C17-43AC-BEDD-76DF2996845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6" y="6498897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4" y="6498897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7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8897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A1542885-3C17-43AC-BEDD-76DF2996845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December 8,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6" y="6498897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4" y="6498897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mailto:bwgould@wisc.edu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378" y="521369"/>
            <a:ext cx="6924821" cy="5655702"/>
          </a:xfrm>
        </p:spPr>
        <p:txBody>
          <a:bodyPr>
            <a:noAutofit/>
          </a:bodyPr>
          <a:lstStyle/>
          <a:p>
            <a:pPr eaLnBrk="0" hangingPunct="0">
              <a:buClr>
                <a:schemeClr val="hlink"/>
              </a:buClr>
              <a:buSzPct val="140000"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of USDA Insurance Programs to Protect Dairy Margins:  A Comparison of the Alternatives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Brian W. Gould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Agricultural and Applied Economics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Wisconsin-Madison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Extension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30,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8966" y="6498897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b="1" smtClean="0">
                <a:solidFill>
                  <a:schemeClr val="tx1"/>
                </a:solidFill>
              </a:rPr>
              <a:pPr/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520" y="5889173"/>
            <a:ext cx="734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www.dairymarkets.og/MPP/PowerPoint</a:t>
            </a:r>
            <a:endParaRPr 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266" y="1633651"/>
            <a:ext cx="3711662" cy="41010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E4F8-12FF-46C6-91D4-7ADBDC2FFD07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423464">
            <a:off x="6275215" y="1928067"/>
            <a:ext cx="2089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MPP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 rot="566561">
            <a:off x="6419145" y="2257186"/>
            <a:ext cx="9040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LGM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 rot="21114768">
            <a:off x="6463464" y="2605167"/>
            <a:ext cx="2089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</a:rPr>
              <a:t>Fut</a:t>
            </a:r>
            <a:r>
              <a:rPr 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/Opt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 rot="203596">
            <a:off x="5692275" y="3005917"/>
            <a:ext cx="2089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For. Contract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96" y="1736203"/>
            <a:ext cx="5415518" cy="4116958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enrollment: No impact on ability to use other risk management systems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Cannot participate in </a:t>
            </a:r>
            <a:r>
              <a:rPr lang="en-US" dirty="0" smtClean="0"/>
              <a:t>both</a:t>
            </a:r>
            <a:endParaRPr lang="en-US" dirty="0"/>
          </a:p>
          <a:p>
            <a:pPr lvl="1"/>
            <a:r>
              <a:rPr lang="en-US" dirty="0"/>
              <a:t>Use of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/>
              <a:t> impacts </a:t>
            </a:r>
            <a:r>
              <a:rPr lang="en-US" dirty="0" smtClean="0"/>
              <a:t>how to enroll </a:t>
            </a:r>
            <a:r>
              <a:rPr lang="en-US" dirty="0"/>
              <a:t>in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desired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44413" y="206922"/>
            <a:ext cx="6287048" cy="1200728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Protection Program For Dairy:  </a:t>
            </a:r>
            <a:r>
              <a:rPr lang="en-US" dirty="0" smtClean="0">
                <a:solidFill>
                  <a:srgbClr val="B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</a:t>
            </a:r>
            <a:endParaRPr lang="en-US" sz="4000" dirty="0">
              <a:solidFill>
                <a:srgbClr val="B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1881"/>
            <a:ext cx="8149390" cy="439412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If enrolled in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one can still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Forward contract farm milk </a:t>
            </a:r>
            <a:r>
              <a:rPr lang="en-US" dirty="0"/>
              <a:t>with </a:t>
            </a:r>
            <a:r>
              <a:rPr lang="en-US" dirty="0" smtClean="0"/>
              <a:t>processor (except Class I) and/or purchased feed </a:t>
            </a:r>
            <a:r>
              <a:rPr lang="en-US" dirty="0"/>
              <a:t>from </a:t>
            </a:r>
            <a:r>
              <a:rPr lang="en-US" dirty="0" smtClean="0"/>
              <a:t>supplier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Continue </a:t>
            </a:r>
            <a:r>
              <a:rPr lang="en-US" dirty="0"/>
              <a:t>to use </a:t>
            </a:r>
            <a:r>
              <a:rPr lang="en-US" dirty="0" smtClean="0"/>
              <a:t>futures and/or options if desired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If use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may </a:t>
            </a:r>
            <a:r>
              <a:rPr lang="en-US" dirty="0"/>
              <a:t>want to </a:t>
            </a:r>
            <a:r>
              <a:rPr lang="en-US" dirty="0" smtClean="0"/>
              <a:t>protect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Additional milk component values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implicit assumption that milk has avg. U.S. quality and price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Uninsured milk</a:t>
            </a:r>
            <a:r>
              <a:rPr lang="en-US" dirty="0" smtClean="0"/>
              <a:t>:  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90% of current actual production history (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APH</a:t>
            </a:r>
            <a:r>
              <a:rPr lang="en-US" dirty="0" smtClean="0"/>
              <a:t> )is maximum program coverage</a:t>
            </a:r>
            <a:endParaRPr lang="en-US" i="1" dirty="0"/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E4F8-12FF-46C6-91D4-7ADBDC2FFD07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0512" y="199870"/>
            <a:ext cx="6287048" cy="120072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Protection Program For Dairy:  </a:t>
            </a:r>
            <a:r>
              <a:rPr lang="en-US" dirty="0" smtClean="0">
                <a:solidFill>
                  <a:srgbClr val="B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</a:t>
            </a:r>
            <a:endParaRPr lang="en-US" dirty="0">
              <a:solidFill>
                <a:srgbClr val="B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67" y="2379871"/>
            <a:ext cx="1406554" cy="548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55" y="3669592"/>
            <a:ext cx="1886845" cy="24647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511" y="1482586"/>
            <a:ext cx="7705288" cy="4904827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sign-up:  </a:t>
            </a:r>
            <a:endParaRPr lang="en-US" dirty="0"/>
          </a:p>
          <a:p>
            <a:pPr lvl="1" indent="-284163"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‒"/>
            </a:pPr>
            <a:r>
              <a:rPr lang="en-US" dirty="0" smtClean="0"/>
              <a:t>Can </a:t>
            </a:r>
            <a:r>
              <a:rPr lang="en-US" dirty="0"/>
              <a:t>sign-up </a:t>
            </a:r>
            <a:r>
              <a:rPr lang="en-US" dirty="0" smtClean="0"/>
              <a:t>anytime </a:t>
            </a:r>
            <a:r>
              <a:rPr lang="en-US" dirty="0"/>
              <a:t>over </a:t>
            </a:r>
            <a:r>
              <a:rPr lang="en-US" dirty="0" smtClean="0"/>
              <a:t>life </a:t>
            </a:r>
            <a:r>
              <a:rPr lang="en-US" dirty="0"/>
              <a:t>of </a:t>
            </a:r>
            <a:r>
              <a:rPr lang="en-US" dirty="0" smtClean="0"/>
              <a:t>Farm </a:t>
            </a:r>
            <a:r>
              <a:rPr lang="en-US" dirty="0"/>
              <a:t>Bill during designated sign-up periods</a:t>
            </a:r>
          </a:p>
          <a:p>
            <a:pPr lvl="1" indent="-284163"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‒"/>
            </a:pPr>
            <a:r>
              <a:rPr lang="en-US" dirty="0" smtClean="0"/>
              <a:t>After sign-up, </a:t>
            </a:r>
            <a:r>
              <a:rPr lang="en-US" dirty="0"/>
              <a:t>enrolled until end of 2018</a:t>
            </a:r>
          </a:p>
          <a:p>
            <a:pPr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Before initial sign-up producers may want to evaluate merits of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vs. forward contracting vs. futures/options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Lets compare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30188" indent="-23018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program characteristics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936-151B-4696-BB66-AB13EC0A17D5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74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F354-CE87-4FDA-B083-32731B134BB2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72331"/>
              </p:ext>
            </p:extLst>
          </p:nvPr>
        </p:nvGraphicFramePr>
        <p:xfrm>
          <a:off x="341277" y="2085888"/>
          <a:ext cx="8461445" cy="1981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551565"/>
                <a:gridCol w="39098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6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6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Margin range:  $4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$8/cwt in $0.50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increments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Range </a:t>
                      </a:r>
                      <a:r>
                        <a:rPr lang="en-US" sz="2600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with milk or feed market conditions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6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fixed margin range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Determined by futures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settlement prices at sign-up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08530"/>
              </p:ext>
            </p:extLst>
          </p:nvPr>
        </p:nvGraphicFramePr>
        <p:xfrm>
          <a:off x="292230" y="4737894"/>
          <a:ext cx="8521831" cy="15849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744991"/>
                <a:gridCol w="377684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6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6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if existing producer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Prorated for new operation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2014/15 transitioning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LGM user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Producer determined</a:t>
                      </a:r>
                    </a:p>
                    <a:p>
                      <a:pPr marL="401638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3134995" algn="l"/>
                        </a:tabLs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11</a:t>
                      </a:r>
                      <a:r>
                        <a:rPr lang="en-US" sz="2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 after purchase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1101" y="1417638"/>
            <a:ext cx="767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range of margins protected?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02" y="4091563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contract coverage period?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43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7806-E69E-433A-85CB-252F9A219E23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18024"/>
              </p:ext>
            </p:extLst>
          </p:nvPr>
        </p:nvGraphicFramePr>
        <p:xfrm>
          <a:off x="121099" y="2022355"/>
          <a:ext cx="8878772" cy="39820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3852590"/>
                <a:gridCol w="5026182"/>
              </a:tblGrid>
              <a:tr h="5683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production history (</a:t>
                      </a:r>
                      <a:r>
                        <a:rPr lang="en-US" sz="2800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= maximum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production of (</a:t>
                      </a:r>
                      <a:r>
                        <a:rPr lang="en-US" sz="28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 − 90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operation’s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</a:t>
                      </a:r>
                      <a:endParaRPr lang="en-US" sz="2800" b="0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milk covered is </a:t>
                      </a:r>
                      <a:r>
                        <a:rPr lang="en-US" sz="28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same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all months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100% approved target marketings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 covered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vary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across months  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contracts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used to cover a month’s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marketings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until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insured if desired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254" y="1417638"/>
            <a:ext cx="617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milk can be insured?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90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7806-E69E-433A-85CB-252F9A219E23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29321"/>
              </p:ext>
            </p:extLst>
          </p:nvPr>
        </p:nvGraphicFramePr>
        <p:xfrm>
          <a:off x="468263" y="2401046"/>
          <a:ext cx="8207473" cy="34944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218080"/>
                <a:gridCol w="3989393"/>
              </a:tblGrid>
              <a:tr h="5683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</a:t>
                      </a:r>
                      <a:r>
                        <a:rPr lang="en-US" sz="2800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≡ aggregate U.S. dairy industry growth rate</a:t>
                      </a:r>
                    </a:p>
                    <a:p>
                      <a:pPr marL="573088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 </a:t>
                      </a: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bump</a:t>
                      </a:r>
                    </a:p>
                    <a:p>
                      <a:pPr marL="230188" marR="0" indent="-2301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increase over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bump not added to 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not insurable </a:t>
                      </a:r>
                      <a:endParaRPr lang="en-US" sz="28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growth limit o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insured milk marketings</a:t>
                      </a:r>
                    </a:p>
                    <a:p>
                      <a:pPr marL="573088" marR="0" indent="-3444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3134995" algn="l"/>
                        </a:tabLs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 – 100% approved target marketings including new production</a:t>
                      </a:r>
                    </a:p>
                    <a:p>
                      <a:pPr marL="573088" marR="0" indent="-3444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3134995" algn="l"/>
                        </a:tabLs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Audited if indemnity &gt; 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727" y="1713201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herd expansion be accommodated?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39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DDD-7613-4419-A05C-1710D5C2EF27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80422"/>
              </p:ext>
            </p:extLst>
          </p:nvPr>
        </p:nvGraphicFramePr>
        <p:xfrm>
          <a:off x="271581" y="2357479"/>
          <a:ext cx="8612774" cy="326978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3656952"/>
                <a:gridCol w="4955822"/>
              </a:tblGrid>
              <a:tr h="4656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34">
                <a:tc>
                  <a:txBody>
                    <a:bodyPr/>
                    <a:lstStyle/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Six bi-monthly payment evaluations: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Jan/Feb  Mar/Apr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May/Jun Jul/Aug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Sept/Oct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</a:t>
                      </a: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ov/Dec</a:t>
                      </a: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Only 1 indemnity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evaluation per contract regardless of length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Evaluated after last insured month’s </a:t>
                      </a:r>
                      <a:r>
                        <a:rPr lang="en-US" sz="280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price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announced</a:t>
                      </a:r>
                    </a:p>
                    <a:p>
                      <a:pPr marL="576263" marR="0" indent="-35083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→Evaluation period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varies with contract specification and months insured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0795" y="1658809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payments (indemnities) determined?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60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9B6C-2942-46FB-9B5C-7991965EE0A9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32318"/>
              </p:ext>
            </p:extLst>
          </p:nvPr>
        </p:nvGraphicFramePr>
        <p:xfrm>
          <a:off x="118532" y="2119388"/>
          <a:ext cx="8763771" cy="42781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3570882"/>
                <a:gridCol w="519288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455">
                <a:tc>
                  <a:txBody>
                    <a:bodyPr/>
                    <a:lstStyle/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rate schedule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discount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Varies with 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i="1" baseline="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 protected and 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(ii) 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milk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insured</a:t>
                      </a:r>
                    </a:p>
                    <a:p>
                      <a:pPr marL="568325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Same per cwt premium for same margin target </a:t>
                      </a:r>
                      <a:r>
                        <a:rPr lang="en-US" sz="20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premium tier for </a:t>
                      </a:r>
                      <a:r>
                        <a:rPr lang="en-US" sz="20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entire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2014 Farm Bill life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Premiums 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not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with market conditions</a:t>
                      </a:r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Designed to be actuarially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</a:p>
                    <a:p>
                      <a:pPr marL="574675" marR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 = 1.03 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times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indemnity </a:t>
                      </a: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Premiums independent of insured amt.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aries with </a:t>
                      </a:r>
                      <a:r>
                        <a:rPr lang="en-US" sz="240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conditions;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(ii)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declared ration; </a:t>
                      </a:r>
                      <a:r>
                        <a:rPr lang="en-US" sz="240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(iii)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deductible; and </a:t>
                      </a:r>
                      <a:r>
                        <a:rPr lang="en-US" sz="240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(iv) 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 protected</a:t>
                      </a:r>
                      <a:endParaRPr lang="en-US" sz="22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4675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Premiums may vary across farms for same margin target</a:t>
                      </a:r>
                    </a:p>
                    <a:p>
                      <a:pPr marL="574675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Will change with market conditions, ceteris paribus, for same margin target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2344" y="1417638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premiums (fees) compare?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94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9B6C-2942-46FB-9B5C-7991965EE0A9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7578" y="1658846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Premium Structure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7" y="2200244"/>
            <a:ext cx="7918191" cy="40691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6256996" y="4747490"/>
            <a:ext cx="2145464" cy="840509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57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B4B-3A57-452A-B3FA-A8BC81D2750C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02455"/>
              </p:ext>
            </p:extLst>
          </p:nvPr>
        </p:nvGraphicFramePr>
        <p:xfrm>
          <a:off x="373362" y="2246452"/>
          <a:ext cx="8397276" cy="40233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437026"/>
                <a:gridCol w="396025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Average U.S. </a:t>
                      </a:r>
                      <a:r>
                        <a:rPr lang="en-US" sz="2800" b="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received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 All-Milk, Corn, and Alfalfa Hay (USDA, Ag Prices report)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Only final prices used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SBM valued at Central Illinois /Decatur (Barge) reported by USDA, AMS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Simple 3-day average of </a:t>
                      </a:r>
                      <a:r>
                        <a:rPr lang="en-US" sz="28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CME</a:t>
                      </a:r>
                      <a:r>
                        <a:rPr lang="en-US" sz="2800" i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futures final daily settlement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prices for Class III milk, Corn, and SBM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Expected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prices: Calculated at sign-up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prices:  Set when futures contracts expire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602" y="1530527"/>
            <a:ext cx="87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prices are used in program calculations?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20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634" y="32184"/>
            <a:ext cx="69402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Dairy Marketing and Policy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DMaP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Group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861772" y="1527571"/>
            <a:ext cx="7643423" cy="5181165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Inter-university group of dairy economists</a:t>
            </a:r>
            <a:endParaRPr lang="en-US" sz="2400" i="1" dirty="0" smtClean="0"/>
          </a:p>
          <a:p>
            <a:pPr lvl="1"/>
            <a:r>
              <a:rPr lang="en-US" sz="2400" dirty="0" smtClean="0"/>
              <a:t>Cornell University:  </a:t>
            </a:r>
            <a:r>
              <a:rPr lang="en-US" sz="2400" i="1" dirty="0" smtClean="0"/>
              <a:t>A. </a:t>
            </a:r>
            <a:r>
              <a:rPr lang="en-US" sz="2400" i="1" dirty="0" err="1" smtClean="0"/>
              <a:t>Novakovic</a:t>
            </a:r>
            <a:endParaRPr lang="en-US" sz="2400" i="1" dirty="0" smtClean="0"/>
          </a:p>
          <a:p>
            <a:pPr lvl="1"/>
            <a:r>
              <a:rPr lang="en-US" sz="2400" dirty="0" smtClean="0"/>
              <a:t>Michigan State University:  </a:t>
            </a:r>
            <a:r>
              <a:rPr lang="en-US" sz="2400" i="1" dirty="0" smtClean="0"/>
              <a:t>C. Wolfe</a:t>
            </a:r>
          </a:p>
          <a:p>
            <a:pPr lvl="1"/>
            <a:r>
              <a:rPr lang="en-US" sz="2400" dirty="0" smtClean="0"/>
              <a:t>The Ohio </a:t>
            </a:r>
            <a:r>
              <a:rPr lang="en-US" sz="2400" dirty="0"/>
              <a:t>State University:  </a:t>
            </a:r>
            <a:r>
              <a:rPr lang="en-US" sz="2400" i="1" dirty="0"/>
              <a:t>C. </a:t>
            </a:r>
            <a:r>
              <a:rPr lang="en-US" sz="2400" i="1" dirty="0" err="1"/>
              <a:t>Thraen</a:t>
            </a:r>
            <a:endParaRPr lang="en-US" sz="2400" i="1" dirty="0"/>
          </a:p>
          <a:p>
            <a:pPr lvl="1"/>
            <a:r>
              <a:rPr lang="en-US" sz="2400" dirty="0"/>
              <a:t>Penn. State University:  </a:t>
            </a:r>
            <a:r>
              <a:rPr lang="en-US" sz="2400" i="1" dirty="0"/>
              <a:t>C. </a:t>
            </a:r>
            <a:r>
              <a:rPr lang="en-US" sz="2400" i="1" dirty="0" smtClean="0"/>
              <a:t>Nicholson</a:t>
            </a:r>
          </a:p>
          <a:p>
            <a:pPr lvl="1"/>
            <a:r>
              <a:rPr lang="en-US" sz="2400" dirty="0" smtClean="0"/>
              <a:t>University </a:t>
            </a:r>
            <a:r>
              <a:rPr lang="en-US" sz="2400" dirty="0"/>
              <a:t>of Illinois: </a:t>
            </a:r>
            <a:r>
              <a:rPr lang="en-US" sz="2400" i="1" dirty="0"/>
              <a:t>J. </a:t>
            </a:r>
            <a:r>
              <a:rPr lang="en-US" sz="2400" i="1" dirty="0" smtClean="0"/>
              <a:t>Newton</a:t>
            </a:r>
            <a:endParaRPr lang="en-US" sz="2400" dirty="0" smtClean="0"/>
          </a:p>
          <a:p>
            <a:pPr lvl="1"/>
            <a:r>
              <a:rPr lang="en-US" sz="2400" dirty="0" smtClean="0"/>
              <a:t>University of Minnesota:  </a:t>
            </a:r>
            <a:r>
              <a:rPr lang="en-US" sz="2400" i="1" dirty="0" smtClean="0"/>
              <a:t>M. </a:t>
            </a:r>
            <a:r>
              <a:rPr lang="en-US" sz="2400" i="1" dirty="0" err="1" smtClean="0"/>
              <a:t>Bozic</a:t>
            </a:r>
            <a:endParaRPr lang="en-US" sz="2400" i="1" dirty="0" smtClean="0"/>
          </a:p>
          <a:p>
            <a:pPr lvl="1"/>
            <a:r>
              <a:rPr lang="en-US" sz="2400" dirty="0"/>
              <a:t>University of Wisconsin:  </a:t>
            </a:r>
            <a:r>
              <a:rPr lang="en-US" sz="2400" i="1" dirty="0"/>
              <a:t>M. Stephenson</a:t>
            </a:r>
            <a:r>
              <a:rPr lang="en-US" sz="2400" dirty="0"/>
              <a:t> &amp; </a:t>
            </a:r>
          </a:p>
          <a:p>
            <a:pPr marL="228600" lvl="1" indent="0">
              <a:buNone/>
            </a:pPr>
            <a:r>
              <a:rPr lang="en-US" sz="2400" i="1" dirty="0"/>
              <a:t>								B.W. </a:t>
            </a:r>
            <a:r>
              <a:rPr lang="en-US" sz="2400" i="1" dirty="0" smtClean="0"/>
              <a:t>Gould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Multi-year agreement with USDA’s, Farm Service Agency to provide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sz="2800" dirty="0" smtClean="0"/>
              <a:t> educational programming and decision software development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9" y="1538459"/>
            <a:ext cx="8343063" cy="48254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B4B-3A57-452A-B3FA-A8BC81D2750C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297786" y="2129508"/>
            <a:ext cx="4229100" cy="579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2675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Milk, Class III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0.975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Basis  =  </a:t>
            </a:r>
            <a:r>
              <a:rPr lang="en-US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$1.45</a:t>
            </a:r>
            <a:endPara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Std. Dev. = $0.839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 C.V.   =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0.578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60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18" y="1211222"/>
            <a:ext cx="3455050" cy="242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7" y="1507719"/>
            <a:ext cx="5389331" cy="33226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B4B-3A57-452A-B3FA-A8BC81D2750C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871" y="2436613"/>
            <a:ext cx="1691523" cy="1199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noAutofit/>
          </a:bodyPr>
          <a:lstStyle/>
          <a:p>
            <a:pPr defTabSz="485775">
              <a:tabLst>
                <a:tab pos="628650" algn="l"/>
                <a:tab pos="857250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4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Cash, LGM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0.986</a:t>
            </a:r>
          </a:p>
          <a:p>
            <a:pPr defTabSz="485775">
              <a:spcBef>
                <a:spcPts val="600"/>
              </a:spcBef>
              <a:tabLst>
                <a:tab pos="628650" algn="l"/>
                <a:tab pos="857250" algn="l"/>
              </a:tabLst>
            </a:pP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 Characteristics</a:t>
            </a:r>
          </a:p>
          <a:p>
            <a:pPr defTabSz="485775">
              <a:tabLst>
                <a:tab pos="628650" algn="l"/>
                <a:tab pos="8572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	     −0.22</a:t>
            </a:r>
          </a:p>
          <a:p>
            <a:pPr defTabSz="746125">
              <a:tabLst>
                <a:tab pos="8572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Std. Dev.	 0.32</a:t>
            </a:r>
          </a:p>
          <a:p>
            <a:pPr defTabSz="857250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Var.	 1.49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792" y="3033880"/>
            <a:ext cx="5383235" cy="33226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3210" y="3436455"/>
            <a:ext cx="1801755" cy="1246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801688"/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Cash, </a:t>
            </a:r>
            <a:r>
              <a:rPr lang="en-US" sz="14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LGM   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0.991</a:t>
            </a:r>
          </a:p>
          <a:p>
            <a:pPr defTabSz="801688">
              <a:spcBef>
                <a:spcPts val="600"/>
              </a:spcBef>
            </a:pP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Basis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01688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Mean. 	 4.66</a:t>
            </a:r>
          </a:p>
          <a:p>
            <a:pPr defTabSz="746125">
              <a:tabLst>
                <a:tab pos="744538" algn="l"/>
              </a:tabLst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Std.Dev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	 15.75</a:t>
            </a:r>
          </a:p>
          <a:p>
            <a:pPr defTabSz="801688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Var.	  3.38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26" y="4079358"/>
            <a:ext cx="3423089" cy="27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69-5103-4AF1-AF68-29F4F0125555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20919"/>
              </p:ext>
            </p:extLst>
          </p:nvPr>
        </p:nvGraphicFramePr>
        <p:xfrm>
          <a:off x="567409" y="2323613"/>
          <a:ext cx="8009181" cy="348600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3062482"/>
                <a:gridCol w="4946699"/>
              </a:tblGrid>
              <a:tr h="6208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</a:t>
                      </a:r>
                    </a:p>
                    <a:p>
                      <a:pPr marL="688975" marR="0" indent="-352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months</a:t>
                      </a:r>
                    </a:p>
                    <a:p>
                      <a:pPr marL="688975" marR="0" indent="-352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operations</a:t>
                      </a: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costs vary monthly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feed assumed purchased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 specific 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ations </a:t>
                      </a:r>
                    </a:p>
                    <a:p>
                      <a:pPr marL="573088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 only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purchased feed or all feed if desired</a:t>
                      </a:r>
                    </a:p>
                    <a:p>
                      <a:pPr marL="577850" marR="0" indent="-3492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 vary across months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contract</a:t>
                      </a:r>
                    </a:p>
                    <a:p>
                      <a:pPr marL="97155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Times New Roman" panose="02020603050405020304" pitchFamily="18" charset="0"/>
                        <a:buChar char="−"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Ration cost/cwt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vary across months within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contract even </a:t>
                      </a:r>
                      <a:r>
                        <a:rPr lang="en-US" sz="2000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constant 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prices</a:t>
                      </a:r>
                      <a:endPara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420" y="1650600"/>
            <a:ext cx="861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program feed ration characteristics?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45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A470-A149-4095-94F6-7CCDFEEDBFC3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72439"/>
              </p:ext>
            </p:extLst>
          </p:nvPr>
        </p:nvGraphicFramePr>
        <p:xfrm>
          <a:off x="283521" y="2063969"/>
          <a:ext cx="8476657" cy="437485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8480"/>
                <a:gridCol w="4188177"/>
              </a:tblGrid>
              <a:tr h="555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80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be purchased once a year during designated sign-up period </a:t>
                      </a:r>
                    </a:p>
                    <a:p>
                      <a:pPr marL="519113" marR="0" indent="-23653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2014−15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Sep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Dec 5</a:t>
                      </a:r>
                      <a:r>
                        <a:rPr lang="en-US" sz="2400" b="0" baseline="300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9113" marR="0" indent="-23653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2016−18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June 1 – Last business day of September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Once signed-up, in program until end of 2018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Offered 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last business Friday monthly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starting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 4:30 CDT </a:t>
                      </a:r>
                    </a:p>
                    <a:p>
                      <a:pPr marL="233363" marR="0" indent="-2333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Producers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sign up to 12 times/year conditional on funding availability</a:t>
                      </a:r>
                    </a:p>
                    <a:p>
                      <a:pPr marL="628650" marR="0" indent="-3460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Offered 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come, first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served basis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254" y="1417638"/>
            <a:ext cx="680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can contracts be purchased?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51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CD51-E62B-4F81-89C1-8256D0315486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9042"/>
              </p:ext>
            </p:extLst>
          </p:nvPr>
        </p:nvGraphicFramePr>
        <p:xfrm>
          <a:off x="392318" y="2176858"/>
          <a:ext cx="8359364" cy="35600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196460"/>
                <a:gridCol w="4162904"/>
              </a:tblGrid>
              <a:tr h="6949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057">
                <a:tc>
                  <a:txBody>
                    <a:bodyPr/>
                    <a:lstStyle/>
                    <a:p>
                      <a:pPr marL="168275" marR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alternatives:</a:t>
                      </a:r>
                    </a:p>
                    <a:p>
                      <a:pPr marL="681038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 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Feb. 1</a:t>
                      </a:r>
                      <a:r>
                        <a:rPr lang="en-US" sz="2400" b="0" i="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r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emainder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by June 1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of insured year 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Fees subtracted from any forthcoming payment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 Admin. fee due at sign-up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 due 11 months after purchase regardless of contract length</a:t>
                      </a:r>
                    </a:p>
                    <a:p>
                      <a:pPr marL="225425" marR="0" indent="-2254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 subtracted from any forthcoming indemnity</a:t>
                      </a:r>
                      <a:endParaRPr lang="en-US" sz="28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602" y="1530527"/>
            <a:ext cx="696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user fees (premiums) due?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73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46CD-700E-49A8-8F36-524395D8A3F7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03822"/>
              </p:ext>
            </p:extLst>
          </p:nvPr>
        </p:nvGraphicFramePr>
        <p:xfrm>
          <a:off x="290052" y="2188147"/>
          <a:ext cx="8502965" cy="377012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5287"/>
                <a:gridCol w="4537678"/>
              </a:tblGrid>
              <a:tr h="600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subsidy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@ $4.00</a:t>
                      </a:r>
                      <a:endParaRPr lang="en-US" sz="2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$4.00: </a:t>
                      </a:r>
                      <a:r>
                        <a:rPr lang="en-US" sz="2600" b="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Implicit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subsidy where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value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depends on milk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markets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not self-financing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Subsidy changes given market conditions, margin target and APH</a:t>
                      </a:r>
                      <a:endParaRPr lang="en-US" sz="2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Premiums </a:t>
                      </a:r>
                      <a:r>
                        <a:rPr lang="en-US" sz="2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subsidized where % subsidy depends on deductible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18% 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$1.00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48%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$2.00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50%</a:t>
                      </a:r>
                    </a:p>
                    <a:p>
                      <a:pPr marL="230188" marR="0" indent="-2301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subsidy for A&amp;O to insurance providers:  ≈ 20% of pre-subsidized premium</a:t>
                      </a: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602" y="1530527"/>
            <a:ext cx="889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what degree are these programs subsidized?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03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D337-ADEA-4390-BA2A-44534469F248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83380"/>
              </p:ext>
            </p:extLst>
          </p:nvPr>
        </p:nvGraphicFramePr>
        <p:xfrm>
          <a:off x="449121" y="2892562"/>
          <a:ext cx="8267040" cy="3214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2509751"/>
                <a:gridCol w="5757289"/>
              </a:tblGrid>
              <a:tr h="615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031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Once purchased,</a:t>
                      </a:r>
                      <a:r>
                        <a:rPr lang="en-US" sz="27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MPP-Dairy</a:t>
                      </a:r>
                      <a:r>
                        <a:rPr lang="en-US" sz="27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contract holders cannot purchase </a:t>
                      </a:r>
                      <a:r>
                        <a:rPr lang="en-US" sz="27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700" b="0" i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2014/15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 Contract holders can transition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700" i="1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MPP-Dairy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with coverage starting 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 fulfilling </a:t>
                      </a:r>
                      <a:r>
                        <a:rPr lang="en-US" sz="2700" i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LGM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contract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 2015</a:t>
                      </a:r>
                      <a:r>
                        <a:rPr lang="en-US" sz="270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Cannot have 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ctive </a:t>
                      </a:r>
                      <a:r>
                        <a:rPr lang="en-US" sz="2700" i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LGM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contract for months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covered by </a:t>
                      </a:r>
                      <a:r>
                        <a:rPr lang="en-US" sz="2700" i="1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MPP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contract  (i.e., </a:t>
                      </a:r>
                      <a:r>
                        <a:rPr lang="en-US" sz="2700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Dec. of sign-up year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i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8743" y="1519238"/>
            <a:ext cx="804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user’s </a:t>
            </a:r>
            <a:r>
              <a:rPr lang="en-US" sz="36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ransition to use of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2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9B6C-2942-46FB-9B5C-7991965EE0A9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69065" y="2123863"/>
          <a:ext cx="5960535" cy="26571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/>
                  </a:outerShdw>
                </a:effectLst>
              </a:tblPr>
              <a:tblGrid>
                <a:gridCol w="970535"/>
                <a:gridCol w="895927"/>
                <a:gridCol w="931877"/>
                <a:gridCol w="948266"/>
                <a:gridCol w="701219"/>
                <a:gridCol w="745067"/>
                <a:gridCol w="767644"/>
              </a:tblGrid>
              <a:tr h="475008"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Original IOFC Target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2014/15 Net Margin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MPP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Premiums</a:t>
                      </a:r>
                    </a:p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(&lt; 4 mil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lbs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LGM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Premiums by Deductible Level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2014-15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2016-18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$4.493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$5.570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$6.433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$7.275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$0.225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$7.525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$0.475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$0.475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9385" y="4781031"/>
            <a:ext cx="6981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 The LGM analysis undertaken on Sept. 24, 2014 for the upcoming Sept. contract offering.  For the LGM coverage we chose the least cost contract over the Nov, 2014 – Aug 2015 period that returns a net margin equal to the 2014/15 levels shown in the 2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column of this table.  The default feed ration is used.  For LGM, the unsubsidized premiums can be obtained by dividing $0 deductible values by 0.82, $1 values by 0.48 and $2 values by 0.50 .  Remember the actual farm basis will differ across program.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7786" y="1515506"/>
            <a:ext cx="6416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Premiums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498" y="2412438"/>
            <a:ext cx="1926435" cy="32932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probabilities:  For a $7.525 net return there is an average 6% indemnity prob.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 MPP for the 5 bi-month evaluations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LGM @$1 deductible there is a 32% indemnity probability for the 10 month contract.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18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0" y="2839298"/>
            <a:ext cx="1187231" cy="1179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557" y="1530955"/>
            <a:ext cx="75321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Imagine both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offered since Jan. 2000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producers</a:t>
            </a:r>
          </a:p>
          <a:p>
            <a:pPr marL="806450" lvl="1" indent="-349250">
              <a:buFont typeface="Times New Roman" panose="02020603050405020304" pitchFamily="18" charset="0"/>
              <a:buChar char="−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Producer </a:t>
            </a: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signs up for </a:t>
            </a:r>
            <a:r>
              <a:rPr 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chooses same coverage level each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($4.50 - $8.00)</a:t>
            </a:r>
          </a:p>
          <a:p>
            <a:pPr marL="806450" lvl="1" indent="-349250">
              <a:buFont typeface="Times New Roman" panose="02020603050405020304" pitchFamily="18" charset="0"/>
              <a:buChar char="−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Producer 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signs up for </a:t>
            </a:r>
            <a:r>
              <a:rPr 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purchases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month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consecutive future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3650" lvl="3" indent="-288925" defTabSz="457200"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  <a:p>
            <a:pPr marL="1263650" lvl="3" indent="-288925" defTabSz="457200"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lang="en-US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4725" lvl="3" defTabSz="457200">
              <a:buClr>
                <a:prstClr val="black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7" y="191468"/>
            <a:ext cx="740215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 vs. LGM:  2000 – 2012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F508D337-ADEA-4390-BA2A-44534469F248}" type="datetime4">
              <a:rPr lang="en-US" smtClean="0"/>
              <a:t>December 8,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4856827"/>
            <a:ext cx="4310351" cy="93569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0476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7" y="191468"/>
            <a:ext cx="740215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 vs. LGM:  2000 – 2012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5694"/>
              </p:ext>
            </p:extLst>
          </p:nvPr>
        </p:nvGraphicFramePr>
        <p:xfrm>
          <a:off x="1129270" y="1896627"/>
          <a:ext cx="3817857" cy="4511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{C4B1156A-380E-4F78-BDF5-A606A8083BF9}</a:tableStyleId>
              </a:tblPr>
              <a:tblGrid>
                <a:gridCol w="1315479"/>
                <a:gridCol w="1236353"/>
                <a:gridCol w="1266025"/>
              </a:tblGrid>
              <a:tr h="293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</a:t>
                      </a:r>
                      <a:endParaRPr lang="en-US" sz="2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</a:t>
                      </a:r>
                      <a:endParaRPr lang="en-US" sz="2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Ration</a:t>
                      </a:r>
                      <a:endParaRPr lang="en-US" sz="2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 Bill Ration</a:t>
                      </a:r>
                      <a:endParaRPr lang="en-US" sz="2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$0.09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$0.06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$0.31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4553" y="1382974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Net Indemnity ($/cwt)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04621"/>
              </p:ext>
            </p:extLst>
          </p:nvPr>
        </p:nvGraphicFramePr>
        <p:xfrm>
          <a:off x="5788806" y="2105027"/>
          <a:ext cx="2257719" cy="4302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{8A107856-5554-42FB-B03E-39F5DBC370BA}</a:tableStyleId>
              </a:tblPr>
              <a:tblGrid>
                <a:gridCol w="1343319"/>
                <a:gridCol w="914400"/>
              </a:tblGrid>
              <a:tr h="88862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 Coverage</a:t>
                      </a:r>
                      <a:endParaRPr lang="en-US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$0.05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$0.08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54904" y="1167530"/>
            <a:ext cx="2786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Net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Indemnity ($/cwt)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F508D337-ADEA-4390-BA2A-44534469F248}" type="datetime4">
              <a:rPr lang="en-US" smtClean="0"/>
              <a:t>December 8,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162" y="2051845"/>
            <a:ext cx="1452978" cy="963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7" y="280276"/>
            <a:ext cx="740215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AB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Dairy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6D0E-64B0-4FDD-A6F6-A0A14C3C1D84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172" y="6486158"/>
            <a:ext cx="716455" cy="222578"/>
          </a:xfrm>
        </p:spPr>
        <p:txBody>
          <a:bodyPr/>
          <a:lstStyle/>
          <a:p>
            <a:fld id="{703056D5-ACE5-4B4C-9651-13F66B6DEC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93" y="5491848"/>
            <a:ext cx="2890457" cy="8551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147" y="5375895"/>
            <a:ext cx="1357993" cy="13474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1545236"/>
            <a:ext cx="8365957" cy="4904827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 smtClean="0"/>
              <a:t>What are some alternative systems for managing dairy 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ncome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ver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eed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ost margins?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Forward contracting milk and feed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2008 &amp; 2014 Farm Bills:  Dairy cooperatives/private plants can offer forward prices (except Class I milk)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dirty="0" smtClean="0"/>
              <a:t>Traditional use of futures and options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Convert feed requirements to per cwt of milk basis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Aug 2008: </a:t>
            </a:r>
            <a:r>
              <a:rPr lang="en-US" i="1" dirty="0" smtClean="0"/>
              <a:t>Livestock Gross Margin for Dairy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 smtClean="0"/>
              <a:t>)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Sep 2014: </a:t>
            </a:r>
            <a:r>
              <a:rPr lang="en-US" i="1" dirty="0" smtClean="0"/>
              <a:t>Margin Protection Program for Dairy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76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7" y="191468"/>
            <a:ext cx="740215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 vs. LGM:  2009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63140"/>
              </p:ext>
            </p:extLst>
          </p:nvPr>
        </p:nvGraphicFramePr>
        <p:xfrm>
          <a:off x="1154016" y="1860027"/>
          <a:ext cx="3817857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5479"/>
                <a:gridCol w="1236353"/>
                <a:gridCol w="1266025"/>
              </a:tblGrid>
              <a:tr h="293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</a:t>
                      </a:r>
                      <a:endParaRPr lang="en-US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</a:t>
                      </a:r>
                      <a:endParaRPr lang="en-US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Ration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 Bill Ration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$0.72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$1.26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$0.96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$2.66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$1.51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$1.77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$3.62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$1.94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$3.85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$2.02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$4.02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$2.09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1975" y="1382974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Net Indemnity ($/cwt)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12933"/>
              </p:ext>
            </p:extLst>
          </p:nvPr>
        </p:nvGraphicFramePr>
        <p:xfrm>
          <a:off x="5811384" y="2072224"/>
          <a:ext cx="2257719" cy="43023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43319"/>
                <a:gridCol w="914400"/>
              </a:tblGrid>
              <a:tr h="88862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 Coverage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$0.42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$0.75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$1.72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$2.73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43615" y="1156241"/>
            <a:ext cx="2786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Net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Indemnity ($/cwt)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F508D337-ADEA-4390-BA2A-44534469F248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F508D337-ADEA-4390-BA2A-44534469F248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09855" y="186520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 Tool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91" y="1517376"/>
            <a:ext cx="7318281" cy="47794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6750423" y="3012142"/>
            <a:ext cx="1524361" cy="1801906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76923" y="3605742"/>
            <a:ext cx="3242491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http://dairymarkets.org/mpp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53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4" y="1924706"/>
            <a:ext cx="8894172" cy="43595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85430" y="1378967"/>
            <a:ext cx="8033656" cy="557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Default Forecast Margin view of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sz="2800" dirty="0" smtClean="0"/>
              <a:t> Decision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914" y="1938822"/>
            <a:ext cx="1034473" cy="397164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123302" y="2194754"/>
            <a:ext cx="973737" cy="5340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876" y="2728782"/>
            <a:ext cx="2896947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analyze 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LGM-Dairy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95427" y="2379022"/>
            <a:ext cx="2256966" cy="397164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72000" y="2807856"/>
            <a:ext cx="590552" cy="3719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08219" y="3179833"/>
            <a:ext cx="428232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 Year:  Default is forward looking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39542" y="2385505"/>
            <a:ext cx="2699657" cy="397164"/>
          </a:xfrm>
          <a:prstGeom prst="ellipse">
            <a:avLst/>
          </a:prstGeom>
          <a:noFill/>
          <a:ln w="31750">
            <a:solidFill>
              <a:srgbClr val="FF00FF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231340" flipV="1">
            <a:off x="7917574" y="1198943"/>
            <a:ext cx="470879" cy="1228971"/>
          </a:xfrm>
          <a:custGeom>
            <a:avLst/>
            <a:gdLst>
              <a:gd name="connsiteX0" fmla="*/ 717177 w 717177"/>
              <a:gd name="connsiteY0" fmla="*/ 887506 h 887506"/>
              <a:gd name="connsiteX1" fmla="*/ 555812 w 717177"/>
              <a:gd name="connsiteY1" fmla="*/ 376517 h 887506"/>
              <a:gd name="connsiteX2" fmla="*/ 0 w 717177"/>
              <a:gd name="connsiteY2" fmla="*/ 0 h 88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177" h="887506">
                <a:moveTo>
                  <a:pt x="717177" y="887506"/>
                </a:moveTo>
                <a:cubicBezTo>
                  <a:pt x="696259" y="705970"/>
                  <a:pt x="675341" y="524435"/>
                  <a:pt x="555812" y="376517"/>
                </a:cubicBezTo>
                <a:cubicBezTo>
                  <a:pt x="436282" y="228599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7352" y="860798"/>
            <a:ext cx="217767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your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08219" y="3051947"/>
            <a:ext cx="1076695" cy="33895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914" y="3853543"/>
            <a:ext cx="8474800" cy="2509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914" y="4104481"/>
            <a:ext cx="8474800" cy="20568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3302" y="3635829"/>
            <a:ext cx="7596155" cy="21771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1" y="3364334"/>
            <a:ext cx="4743450" cy="1743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5867400" y="2647044"/>
            <a:ext cx="707571" cy="717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123302" y="78943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 Tool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5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0" grpId="0" animBg="1"/>
      <p:bldP spid="10" grpId="1" animBg="1"/>
      <p:bldP spid="18" grpId="0" animBg="1"/>
      <p:bldP spid="18" grpId="1" animBg="1"/>
      <p:bldP spid="15" grpId="0" animBg="1"/>
      <p:bldP spid="19" grpId="0" animBg="1"/>
      <p:bldP spid="19" grpId="1" animBg="1"/>
      <p:bldP spid="23" grpId="0" animBg="1"/>
      <p:bldP spid="25" grpId="0" animBg="1"/>
      <p:bldP spid="2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74539" y="1435417"/>
            <a:ext cx="6943117" cy="557363"/>
          </a:xfrm>
        </p:spPr>
        <p:txBody>
          <a:bodyPr>
            <a:noAutofit/>
          </a:bodyPr>
          <a:lstStyle/>
          <a:p>
            <a:r>
              <a:rPr lang="en-US" i="1" dirty="0" smtClean="0"/>
              <a:t>Forecast Graph </a:t>
            </a:r>
            <a:r>
              <a:rPr lang="en-US" dirty="0" smtClean="0"/>
              <a:t>view of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4" y="2139042"/>
            <a:ext cx="8958737" cy="390252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604658" y="2368924"/>
            <a:ext cx="1076695" cy="33895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974728">
            <a:off x="8300718" y="2584471"/>
            <a:ext cx="491887" cy="1317171"/>
          </a:xfrm>
          <a:custGeom>
            <a:avLst/>
            <a:gdLst>
              <a:gd name="connsiteX0" fmla="*/ 141514 w 491887"/>
              <a:gd name="connsiteY0" fmla="*/ 1317171 h 1317171"/>
              <a:gd name="connsiteX1" fmla="*/ 489857 w 491887"/>
              <a:gd name="connsiteY1" fmla="*/ 838200 h 1317171"/>
              <a:gd name="connsiteX2" fmla="*/ 0 w 491887"/>
              <a:gd name="connsiteY2" fmla="*/ 0 h 13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887" h="1317171">
                <a:moveTo>
                  <a:pt x="141514" y="1317171"/>
                </a:moveTo>
                <a:cubicBezTo>
                  <a:pt x="327478" y="1187450"/>
                  <a:pt x="513443" y="1057729"/>
                  <a:pt x="489857" y="838200"/>
                </a:cubicBezTo>
                <a:cubicBezTo>
                  <a:pt x="466271" y="618671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2444260" flipV="1">
            <a:off x="7622479" y="4829944"/>
            <a:ext cx="1007634" cy="800274"/>
          </a:xfrm>
          <a:custGeom>
            <a:avLst/>
            <a:gdLst>
              <a:gd name="connsiteX0" fmla="*/ 141514 w 491887"/>
              <a:gd name="connsiteY0" fmla="*/ 1317171 h 1317171"/>
              <a:gd name="connsiteX1" fmla="*/ 489857 w 491887"/>
              <a:gd name="connsiteY1" fmla="*/ 838200 h 1317171"/>
              <a:gd name="connsiteX2" fmla="*/ 0 w 491887"/>
              <a:gd name="connsiteY2" fmla="*/ 0 h 13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887" h="1317171">
                <a:moveTo>
                  <a:pt x="141514" y="1317171"/>
                </a:moveTo>
                <a:cubicBezTo>
                  <a:pt x="327478" y="1187450"/>
                  <a:pt x="513443" y="1057729"/>
                  <a:pt x="489857" y="838200"/>
                </a:cubicBezTo>
                <a:cubicBezTo>
                  <a:pt x="466271" y="618671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6940" y="1686015"/>
            <a:ext cx="1546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 with a 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prob. of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8391" y="4632861"/>
            <a:ext cx="1488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 with a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prob. of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460" y="2057798"/>
            <a:ext cx="143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 Value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4434" y="2622884"/>
            <a:ext cx="452682" cy="534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0382" y="291989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028148" y="3243056"/>
            <a:ext cx="688158" cy="172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316919" y="3905115"/>
            <a:ext cx="0" cy="306558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272095" y="3841211"/>
            <a:ext cx="89647" cy="9720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316919" y="4258494"/>
            <a:ext cx="0" cy="374367"/>
          </a:xfrm>
          <a:prstGeom prst="line">
            <a:avLst/>
          </a:prstGeom>
          <a:ln w="3175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276521" y="4621634"/>
            <a:ext cx="89647" cy="97201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43624" y="4677635"/>
            <a:ext cx="7577138" cy="7033"/>
          </a:xfrm>
          <a:prstGeom prst="line">
            <a:avLst/>
          </a:prstGeom>
          <a:ln w="3175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2"/>
          </p:cNvCxnSpPr>
          <p:nvPr/>
        </p:nvCxnSpPr>
        <p:spPr>
          <a:xfrm flipH="1" flipV="1">
            <a:off x="734434" y="3889387"/>
            <a:ext cx="7537661" cy="425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>
            <a:off x="1187116" y="3905115"/>
            <a:ext cx="220343" cy="765120"/>
          </a:xfrm>
          <a:prstGeom prst="rightBrace">
            <a:avLst>
              <a:gd name="adj1" fmla="val 65292"/>
              <a:gd name="adj2" fmla="val 50000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7781" y="4692068"/>
            <a:ext cx="1708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 ʹ15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 range with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probability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occurrence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2148" y="6079198"/>
            <a:ext cx="570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 Based on futures and options data as of 10/17/2014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 rot="20944276">
            <a:off x="1523822" y="4230493"/>
            <a:ext cx="633840" cy="519741"/>
          </a:xfrm>
          <a:custGeom>
            <a:avLst/>
            <a:gdLst>
              <a:gd name="connsiteX0" fmla="*/ 268941 w 633840"/>
              <a:gd name="connsiteY0" fmla="*/ 502024 h 502024"/>
              <a:gd name="connsiteX1" fmla="*/ 627529 w 633840"/>
              <a:gd name="connsiteY1" fmla="*/ 89647 h 502024"/>
              <a:gd name="connsiteX2" fmla="*/ 0 w 633840"/>
              <a:gd name="connsiteY2" fmla="*/ 0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3840" h="502024">
                <a:moveTo>
                  <a:pt x="268941" y="502024"/>
                </a:moveTo>
                <a:cubicBezTo>
                  <a:pt x="470647" y="337671"/>
                  <a:pt x="672353" y="173318"/>
                  <a:pt x="627529" y="89647"/>
                </a:cubicBezTo>
                <a:cubicBezTo>
                  <a:pt x="582706" y="5976"/>
                  <a:pt x="291353" y="2988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3302" y="78943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 Tool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80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5" y="2133600"/>
            <a:ext cx="8786822" cy="39079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13110" y="2107942"/>
            <a:ext cx="3048000" cy="474133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46083" y="2439972"/>
            <a:ext cx="1083733" cy="33866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939144" y="3895192"/>
            <a:ext cx="729482" cy="6966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68003" y="4516192"/>
            <a:ext cx="205056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Indemnity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309" y="2647760"/>
            <a:ext cx="2198038" cy="36933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Coverage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439662" y="2948830"/>
            <a:ext cx="711245" cy="5574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03212" y="3450605"/>
            <a:ext cx="23839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of Milk Insured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6270" y="4331526"/>
            <a:ext cx="1737976" cy="36933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$100 + Premium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946270" y="3895192"/>
            <a:ext cx="729482" cy="4363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40086" y="3886221"/>
            <a:ext cx="1600200" cy="10990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27603" y="4947392"/>
            <a:ext cx="393248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Indemnity − (Fee + Premium)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907" y="2747429"/>
            <a:ext cx="895350" cy="229552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092770" y="161745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 Tool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7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1" grpId="0" animBg="1"/>
      <p:bldP spid="21" grpId="1" animBg="1"/>
      <p:bldP spid="23" grpId="0" animBg="1"/>
      <p:bldP spid="23" grpId="1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1326777" y="1494165"/>
            <a:ext cx="6911787" cy="4753535"/>
          </a:xfrm>
        </p:spPr>
        <p:txBody>
          <a:bodyPr>
            <a:noAutofit/>
          </a:bodyPr>
          <a:lstStyle/>
          <a:p>
            <a:r>
              <a:rPr lang="en-US" dirty="0" smtClean="0"/>
              <a:t>The decisions faced by a potential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enrollee the same as current enrollees</a:t>
            </a:r>
          </a:p>
          <a:p>
            <a:r>
              <a:rPr lang="en-US" dirty="0" smtClean="0"/>
              <a:t>Plus, need to make a decision whether to participate at all</a:t>
            </a:r>
          </a:p>
          <a:p>
            <a:pPr lvl="1"/>
            <a:r>
              <a:rPr lang="en-US" dirty="0" smtClean="0"/>
              <a:t>Should investigate use of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given one can’t enroll in both programs and permanent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sign-up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 smtClean="0"/>
              <a:t> never in decision set then should at-least join and choose $4.00 protection</a:t>
            </a:r>
          </a:p>
          <a:p>
            <a:pPr lvl="2"/>
            <a:r>
              <a:rPr lang="en-US" dirty="0" smtClean="0"/>
              <a:t>$100 annual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2770" y="161745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Participation Decision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75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7" y="1366660"/>
            <a:ext cx="7689006" cy="52307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1255059" y="1407459"/>
            <a:ext cx="555812" cy="358588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1866403"/>
            <a:ext cx="224292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LGM-Analyzer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1810871" y="1676400"/>
            <a:ext cx="1237129" cy="390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092770" y="161745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Participation Decision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54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37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714" y="5858674"/>
            <a:ext cx="2240572" cy="45802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312310" y="1336137"/>
            <a:ext cx="6575015" cy="40901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Brian W. Gould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bwgould@wisc.edu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(608)263-3212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Dairy Markets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website: 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future.aae.wisc.edu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Dairy Marketing and Policy (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group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website:  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www.dairymarkets.org/mpp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FSA Website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www.fsa.usda.gov/mpptool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901" y="6134509"/>
            <a:ext cx="813518" cy="36438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32" y="5198473"/>
            <a:ext cx="2042763" cy="459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11" y="5216148"/>
            <a:ext cx="1452292" cy="459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4" descr="F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90" y="5032119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ncrme.org/images/NCRME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19" y="5027977"/>
            <a:ext cx="796712" cy="796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828" y="5718541"/>
            <a:ext cx="1322947" cy="78035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0D59-D07F-4542-BA0F-4BDF30F5BCD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December 8,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9537"/>
            <a:ext cx="9144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92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1400">
            <a:off x="6775226" y="1802793"/>
            <a:ext cx="2214343" cy="13567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663"/>
            <a:ext cx="7906871" cy="4904827"/>
          </a:xfrm>
        </p:spPr>
        <p:txBody>
          <a:bodyPr/>
          <a:lstStyle/>
          <a:p>
            <a:pPr marL="282575" lvl="0" indent="-282575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LGM</a:t>
            </a:r>
            <a:r>
              <a:rPr lang="en-US" sz="3000" dirty="0" smtClean="0">
                <a:cs typeface="Arial" pitchFamily="34" charset="0"/>
              </a:rPr>
              <a:t> used </a:t>
            </a:r>
            <a:r>
              <a:rPr lang="en-US" sz="3000" dirty="0">
                <a:cs typeface="Arial" pitchFamily="34" charset="0"/>
              </a:rPr>
              <a:t>to manage </a:t>
            </a:r>
            <a:r>
              <a:rPr lang="en-US" sz="3000" dirty="0" smtClean="0">
                <a:cs typeface="Arial" pitchFamily="34" charset="0"/>
              </a:rPr>
              <a:t>margin (</a:t>
            </a:r>
            <a:r>
              <a:rPr lang="en-US" sz="3000" i="1" dirty="0" smtClean="0">
                <a:solidFill>
                  <a:srgbClr val="FF0000"/>
                </a:solidFill>
                <a:cs typeface="Arial" pitchFamily="34" charset="0"/>
              </a:rPr>
              <a:t>IOFC</a:t>
            </a:r>
            <a:r>
              <a:rPr lang="en-US" sz="3000" dirty="0" smtClean="0">
                <a:cs typeface="Arial" pitchFamily="34" charset="0"/>
              </a:rPr>
              <a:t>) volatility by e</a:t>
            </a:r>
            <a:r>
              <a:rPr lang="en-US" sz="2600" dirty="0" smtClean="0">
                <a:cs typeface="Arial" pitchFamily="34" charset="0"/>
              </a:rPr>
              <a:t>stablishing </a:t>
            </a:r>
            <a:r>
              <a:rPr lang="en-US" sz="2600" i="1" dirty="0" smtClean="0">
                <a:solidFill>
                  <a:srgbClr val="FF0000"/>
                </a:solidFill>
                <a:cs typeface="Arial" pitchFamily="34" charset="0"/>
              </a:rPr>
              <a:t>IOFC</a:t>
            </a:r>
            <a:r>
              <a:rPr lang="en-US" sz="2600" i="1" dirty="0" smtClean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</a:rPr>
              <a:t>floor</a:t>
            </a:r>
          </a:p>
          <a:p>
            <a:pPr marL="746125" lvl="1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sz="2600" i="1" dirty="0" smtClean="0">
                <a:solidFill>
                  <a:srgbClr val="0000FF"/>
                </a:solidFill>
                <a:cs typeface="Arial" pitchFamily="34" charset="0"/>
              </a:rPr>
              <a:t>No</a:t>
            </a:r>
            <a:r>
              <a:rPr lang="en-US" sz="2600" dirty="0" smtClean="0">
                <a:cs typeface="Arial" pitchFamily="34" charset="0"/>
              </a:rPr>
              <a:t> futures or options purchased</a:t>
            </a:r>
            <a:endParaRPr lang="en-US" sz="2600" dirty="0">
              <a:cs typeface="Arial" pitchFamily="34" charset="0"/>
            </a:endParaRP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sz="2600" i="1" dirty="0" smtClean="0">
                <a:solidFill>
                  <a:srgbClr val="0000FF"/>
                </a:solidFill>
                <a:cs typeface="Arial" pitchFamily="34" charset="0"/>
              </a:rPr>
              <a:t>No</a:t>
            </a:r>
            <a:r>
              <a:rPr lang="en-US" sz="2600" i="1" dirty="0" smtClean="0">
                <a:cs typeface="Arial" pitchFamily="34" charset="0"/>
              </a:rPr>
              <a:t> </a:t>
            </a: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minimum</a:t>
            </a:r>
            <a:r>
              <a:rPr lang="en-US" sz="2600" dirty="0">
                <a:cs typeface="Arial" pitchFamily="34" charset="0"/>
              </a:rPr>
              <a:t> size </a:t>
            </a:r>
            <a:r>
              <a:rPr lang="en-US" sz="2600" dirty="0" smtClean="0">
                <a:cs typeface="Arial" pitchFamily="34" charset="0"/>
              </a:rPr>
              <a:t>limit</a:t>
            </a:r>
            <a:endParaRPr lang="en-US" sz="2600" dirty="0">
              <a:cs typeface="Arial" pitchFamily="34" charset="0"/>
            </a:endParaRP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Coverage </a:t>
            </a:r>
            <a:r>
              <a:rPr lang="en-US" sz="2600" i="1" dirty="0" smtClean="0">
                <a:solidFill>
                  <a:srgbClr val="0000FF"/>
                </a:solidFill>
                <a:cs typeface="Arial" pitchFamily="34" charset="0"/>
              </a:rPr>
              <a:t>upper </a:t>
            </a: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limit</a:t>
            </a:r>
            <a:r>
              <a:rPr lang="en-US" sz="2600" dirty="0">
                <a:cs typeface="Arial" pitchFamily="34" charset="0"/>
              </a:rPr>
              <a:t>:  240,000 cwt over 10 mo. or within </a:t>
            </a:r>
            <a:r>
              <a:rPr lang="en-US" sz="2600" dirty="0" smtClean="0">
                <a:cs typeface="Arial" pitchFamily="34" charset="0"/>
              </a:rPr>
              <a:t>July 1</a:t>
            </a:r>
            <a:r>
              <a:rPr lang="en-US" sz="2600" baseline="30000" dirty="0" smtClean="0">
                <a:cs typeface="Arial" pitchFamily="34" charset="0"/>
              </a:rPr>
              <a:t>st</a:t>
            </a:r>
            <a:r>
              <a:rPr lang="en-US" sz="2600" dirty="0" smtClean="0">
                <a:cs typeface="Arial" pitchFamily="34" charset="0"/>
              </a:rPr>
              <a:t> – June 30</a:t>
            </a:r>
            <a:r>
              <a:rPr lang="en-US" sz="2600" baseline="30000" dirty="0" smtClean="0">
                <a:cs typeface="Arial" pitchFamily="34" charset="0"/>
              </a:rPr>
              <a:t>th</a:t>
            </a:r>
            <a:endParaRPr lang="en-US" sz="2600" dirty="0">
              <a:cs typeface="Arial" pitchFamily="34" charset="0"/>
            </a:endParaRP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>
                <a:cs typeface="Arial" pitchFamily="34" charset="0"/>
              </a:rPr>
              <a:t>Premium not due until </a:t>
            </a: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after</a:t>
            </a:r>
            <a:r>
              <a:rPr lang="en-US" sz="2600" dirty="0">
                <a:cs typeface="Arial" pitchFamily="34" charset="0"/>
              </a:rPr>
              <a:t> 11-month insurance period </a:t>
            </a: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regardless</a:t>
            </a:r>
            <a:r>
              <a:rPr lang="en-US" sz="2600" dirty="0">
                <a:cs typeface="Arial" pitchFamily="34" charset="0"/>
              </a:rPr>
              <a:t> of #</a:t>
            </a:r>
            <a:r>
              <a:rPr lang="en-US" sz="2600" dirty="0" smtClean="0">
                <a:cs typeface="Arial" pitchFamily="34" charset="0"/>
              </a:rPr>
              <a:t> </a:t>
            </a:r>
            <a:r>
              <a:rPr lang="en-US" sz="2600" dirty="0">
                <a:cs typeface="Arial" pitchFamily="34" charset="0"/>
              </a:rPr>
              <a:t>of insured </a:t>
            </a:r>
            <a:r>
              <a:rPr lang="en-US" sz="2600" dirty="0" smtClean="0">
                <a:cs typeface="Arial" pitchFamily="34" charset="0"/>
              </a:rPr>
              <a:t>months</a:t>
            </a: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>
                <a:cs typeface="Arial" pitchFamily="34" charset="0"/>
              </a:rPr>
              <a:t>Known subsidies to producers and insurance providers</a:t>
            </a: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>
                <a:cs typeface="Arial" pitchFamily="34" charset="0"/>
              </a:rPr>
              <a:t>USDA, RMA pilot insurance program</a:t>
            </a:r>
            <a:endParaRPr lang="en-US" sz="2600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B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Livestock Gross Margin-Dairy: 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961E-6BEB-4566-9FFE-B235A467ECA9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1498751"/>
            <a:ext cx="7593106" cy="4904827"/>
          </a:xfrm>
        </p:spPr>
        <p:txBody>
          <a:bodyPr/>
          <a:lstStyle/>
          <a:p>
            <a:pPr marL="282575" indent="-2825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customizable with respect to: </a:t>
            </a:r>
            <a:endParaRPr lang="en-US" sz="3000" dirty="0"/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/>
              <a:t>No. of </a:t>
            </a:r>
            <a:r>
              <a:rPr lang="en-US" sz="2600" dirty="0"/>
              <a:t>months insured by </a:t>
            </a:r>
            <a:r>
              <a:rPr lang="en-US" sz="2600" dirty="0" smtClean="0"/>
              <a:t>single contract</a:t>
            </a:r>
            <a:r>
              <a:rPr lang="en-US" sz="2600" dirty="0"/>
              <a:t>:  1 – 10</a:t>
            </a:r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/>
              <a:t>% of monthly </a:t>
            </a:r>
            <a:r>
              <a:rPr lang="en-US" sz="2600" dirty="0" err="1" smtClean="0"/>
              <a:t>marketings</a:t>
            </a:r>
            <a:r>
              <a:rPr lang="en-US" sz="2600" dirty="0" smtClean="0"/>
              <a:t> </a:t>
            </a:r>
            <a:r>
              <a:rPr lang="en-US" sz="2600" dirty="0"/>
              <a:t>insured:  0 – 100%</a:t>
            </a:r>
          </a:p>
          <a:p>
            <a:pPr marL="1082675" lvl="2" indent="-33655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200" dirty="0"/>
              <a:t>% </a:t>
            </a:r>
            <a:r>
              <a:rPr lang="en-US" sz="2200" dirty="0" smtClean="0"/>
              <a:t>can </a:t>
            </a:r>
            <a:r>
              <a:rPr lang="en-US" sz="2200" dirty="0"/>
              <a:t>vary across </a:t>
            </a:r>
            <a:r>
              <a:rPr lang="en-US" sz="2200" dirty="0" smtClean="0"/>
              <a:t>months within a contract</a:t>
            </a:r>
            <a:endParaRPr lang="en-US" sz="2200" dirty="0"/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/>
              <a:t>Deductible chosen:  $0 −$</a:t>
            </a:r>
            <a:r>
              <a:rPr lang="en-US" sz="2600" dirty="0" smtClean="0"/>
              <a:t>2.00/cwt w/10ȼ jumps</a:t>
            </a:r>
            <a:endParaRPr lang="en-US" sz="2600" dirty="0"/>
          </a:p>
          <a:p>
            <a:pPr marL="1082675" lvl="2" indent="-33655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200" dirty="0" smtClean="0"/>
              <a:t>= How much margin must </a:t>
            </a:r>
            <a:r>
              <a:rPr lang="en-US" sz="2200" dirty="0" smtClean="0">
                <a:solidFill>
                  <a:srgbClr val="FF0000"/>
                </a:solidFill>
              </a:rPr>
              <a:t>↓</a:t>
            </a:r>
            <a:r>
              <a:rPr lang="en-US" sz="2200" dirty="0" smtClean="0"/>
              <a:t> below min. IOFC before </a:t>
            </a:r>
            <a:r>
              <a:rPr lang="en-US" sz="2200" dirty="0"/>
              <a:t>indemnity created</a:t>
            </a:r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/>
              <a:t>Direct producer premium subsidy</a:t>
            </a:r>
            <a:r>
              <a:rPr lang="en-US" sz="2600" dirty="0"/>
              <a:t>:  18% – 50%</a:t>
            </a:r>
          </a:p>
          <a:p>
            <a:pPr marL="1082675" lvl="2" indent="-336550" fontAlgn="base">
              <a:spcAft>
                <a:spcPct val="0"/>
              </a:spcAft>
              <a:buClr>
                <a:schemeClr val="tx1"/>
              </a:buClr>
              <a:tabLst>
                <a:tab pos="1082675" algn="l"/>
              </a:tabLst>
              <a:defRPr/>
            </a:pPr>
            <a:r>
              <a:rPr lang="en-US" sz="2200" dirty="0" smtClean="0"/>
              <a:t>Subsidy increases with higher deductible</a:t>
            </a:r>
          </a:p>
          <a:p>
            <a:pPr marL="1082675" lvl="2" indent="-336550" fontAlgn="base">
              <a:spcAft>
                <a:spcPct val="0"/>
              </a:spcAft>
              <a:buClr>
                <a:schemeClr val="tx1"/>
              </a:buClr>
              <a:tabLst>
                <a:tab pos="1082675" algn="l"/>
              </a:tabLst>
              <a:defRPr/>
            </a:pPr>
            <a:r>
              <a:rPr lang="en-US" sz="2200" i="1" dirty="0" smtClean="0">
                <a:solidFill>
                  <a:srgbClr val="0000FF"/>
                </a:solidFill>
              </a:rPr>
              <a:t>Double whammy </a:t>
            </a:r>
            <a:r>
              <a:rPr lang="en-US" sz="2200" dirty="0" smtClean="0"/>
              <a:t>in terms of producer net premiums</a:t>
            </a:r>
            <a:endParaRPr lang="en-US" sz="2200" dirty="0"/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/>
              <a:t>Declared ration:  Purchased feed only? Forages?</a:t>
            </a:r>
            <a:endParaRPr lang="en-US" sz="2600" dirty="0"/>
          </a:p>
          <a:p>
            <a:pPr marL="282575" indent="-282575" fontAlgn="base"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→ </a:t>
            </a:r>
            <a:r>
              <a:rPr lang="en-US" sz="3000" i="1" dirty="0">
                <a:solidFill>
                  <a:srgbClr val="FF0000"/>
                </a:solidFill>
              </a:rPr>
              <a:t>F</a:t>
            </a:r>
            <a:r>
              <a:rPr lang="en-US" sz="3000" i="1" dirty="0" smtClean="0">
                <a:solidFill>
                  <a:srgbClr val="FF0000"/>
                </a:solidFill>
              </a:rPr>
              <a:t>arm specific </a:t>
            </a:r>
            <a:r>
              <a:rPr lang="en-US" sz="3000" dirty="0" smtClean="0"/>
              <a:t>premiums for same target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4B9A-D677-4970-8F83-59E9A6ADDD7C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dirty="0" smtClean="0">
                <a:solidFill>
                  <a:srgbClr val="AB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Livestock Gross Margin-Dairy: 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1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152" y="2073351"/>
            <a:ext cx="1592767" cy="15927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90" y="1556565"/>
            <a:ext cx="7815034" cy="4789198"/>
          </a:xfrm>
        </p:spPr>
        <p:txBody>
          <a:bodyPr/>
          <a:lstStyle/>
          <a:p>
            <a:pPr marL="228600" lvl="2" indent="-228600" fontAlgn="base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800" kern="0" dirty="0" smtClean="0">
                <a:cs typeface="Arial" charset="0"/>
              </a:rPr>
              <a:t>Indemnity </a:t>
            </a:r>
            <a:r>
              <a:rPr lang="en-US" sz="2800" b="1" kern="0" dirty="0" smtClean="0">
                <a:cs typeface="Arial" charset="0"/>
              </a:rPr>
              <a:t>≡</a:t>
            </a:r>
            <a:r>
              <a:rPr lang="en-US" sz="2800" kern="0" dirty="0" smtClean="0">
                <a:cs typeface="Arial" charset="0"/>
              </a:rPr>
              <a:t> </a:t>
            </a:r>
          </a:p>
          <a:p>
            <a:pPr marL="0" lvl="2" indent="0" fontAlgn="base">
              <a:buClr>
                <a:schemeClr val="tx1"/>
              </a:buClr>
              <a:buSzPct val="100000"/>
              <a:buNone/>
              <a:defRPr/>
            </a:pPr>
            <a:r>
              <a:rPr lang="en-US" sz="2800" b="1" kern="0" dirty="0" smtClean="0">
                <a:cs typeface="Arial" charset="0"/>
              </a:rPr>
              <a:t>  </a:t>
            </a:r>
            <a:r>
              <a:rPr lang="en-US" b="1" kern="0" dirty="0" smtClean="0">
                <a:cs typeface="Arial" charset="0"/>
              </a:rPr>
              <a:t>Max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(</a:t>
            </a:r>
            <a:r>
              <a:rPr lang="en-US" kern="0" dirty="0" smtClean="0">
                <a:solidFill>
                  <a:srgbClr val="0000FF"/>
                </a:solidFill>
                <a:cs typeface="Arial" charset="0"/>
              </a:rPr>
              <a:t>[</a:t>
            </a:r>
            <a:r>
              <a:rPr lang="en-US" kern="0" dirty="0" smtClean="0">
                <a:cs typeface="Arial" charset="0"/>
              </a:rPr>
              <a:t>Contract margin − Total actual margin</a:t>
            </a:r>
            <a:r>
              <a:rPr lang="en-US" kern="0" dirty="0" smtClean="0">
                <a:solidFill>
                  <a:srgbClr val="0000FF"/>
                </a:solidFill>
                <a:cs typeface="Arial" charset="0"/>
              </a:rPr>
              <a:t>]</a:t>
            </a:r>
            <a:r>
              <a:rPr lang="en-US" kern="0" dirty="0" smtClean="0">
                <a:cs typeface="Arial" charset="0"/>
              </a:rPr>
              <a:t>,0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)</a:t>
            </a:r>
          </a:p>
          <a:p>
            <a:pPr marL="233363" lvl="2" indent="0" fontAlgn="base">
              <a:buClr>
                <a:schemeClr val="tx1"/>
              </a:buClr>
              <a:buSzPct val="100000"/>
              <a:buNone/>
              <a:defRPr/>
            </a:pPr>
            <a:endParaRPr lang="en-US" sz="2800" b="1" kern="0" dirty="0" smtClean="0">
              <a:cs typeface="Arial" charset="0"/>
            </a:endParaRPr>
          </a:p>
          <a:p>
            <a:pPr marL="233363" lvl="2" indent="0" fontAlgn="base">
              <a:buClr>
                <a:schemeClr val="tx1"/>
              </a:buClr>
              <a:buSzPct val="100000"/>
              <a:buNone/>
              <a:defRPr/>
            </a:pPr>
            <a:r>
              <a:rPr lang="en-US" sz="2800" b="1" kern="0" dirty="0" smtClean="0">
                <a:cs typeface="Arial" charset="0"/>
              </a:rPr>
              <a:t>=</a:t>
            </a:r>
            <a:r>
              <a:rPr lang="en-US" sz="2800" b="1" kern="0" dirty="0" smtClean="0">
                <a:solidFill>
                  <a:srgbClr val="669900"/>
                </a:solidFill>
                <a:cs typeface="Arial" charset="0"/>
              </a:rPr>
              <a:t> </a:t>
            </a:r>
            <a:r>
              <a:rPr lang="en-US" b="1" kern="0" dirty="0" smtClean="0">
                <a:cs typeface="Arial" charset="0"/>
              </a:rPr>
              <a:t>Max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(</a:t>
            </a:r>
            <a:r>
              <a:rPr lang="en-US" sz="2800" kern="0" dirty="0" smtClean="0">
                <a:solidFill>
                  <a:srgbClr val="0000FF"/>
                </a:solidFill>
                <a:cs typeface="Arial" charset="0"/>
              </a:rPr>
              <a:t>[</a:t>
            </a:r>
            <a:r>
              <a:rPr lang="en-US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(</a:t>
            </a:r>
            <a:r>
              <a:rPr lang="en-US" i="1" kern="0" dirty="0" smtClean="0">
                <a:solidFill>
                  <a:srgbClr val="FF0000"/>
                </a:solidFill>
                <a:cs typeface="Arial" charset="0"/>
              </a:rPr>
              <a:t>Total</a:t>
            </a:r>
            <a:r>
              <a:rPr lang="en-US" kern="0" dirty="0" smtClean="0">
                <a:cs typeface="Arial" charset="0"/>
              </a:rPr>
              <a:t> insured </a:t>
            </a:r>
            <a:r>
              <a:rPr lang="en-US" kern="0" dirty="0" smtClean="0"/>
              <a:t>margin </a:t>
            </a:r>
            <a:r>
              <a:rPr lang="en-US" b="1" kern="0" dirty="0" smtClean="0"/>
              <a:t>−</a:t>
            </a:r>
            <a:r>
              <a:rPr lang="en-US" b="1" i="1" kern="0" dirty="0" smtClean="0"/>
              <a:t> </a:t>
            </a:r>
            <a:r>
              <a:rPr lang="en-US" kern="0" dirty="0" smtClean="0"/>
              <a:t>Total deductible</a:t>
            </a:r>
            <a:r>
              <a:rPr lang="en-US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b="1" kern="0" dirty="0" smtClean="0"/>
              <a:t>−</a:t>
            </a:r>
            <a:r>
              <a:rPr lang="en-US" b="1" i="1" kern="0" dirty="0" smtClean="0"/>
              <a:t> 					</a:t>
            </a:r>
            <a:r>
              <a:rPr lang="en-US" i="1" kern="0" dirty="0" smtClean="0">
                <a:solidFill>
                  <a:srgbClr val="FF0000"/>
                </a:solidFill>
              </a:rPr>
              <a:t>Total</a:t>
            </a:r>
            <a:r>
              <a:rPr lang="en-US" kern="0" dirty="0" smtClean="0"/>
              <a:t> actual margin</a:t>
            </a:r>
            <a:r>
              <a:rPr lang="en-US" kern="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kern="0" dirty="0" smtClean="0">
                <a:solidFill>
                  <a:srgbClr val="0000FF"/>
                </a:solidFill>
                <a:cs typeface="Arial" charset="0"/>
              </a:rPr>
              <a:t>]</a:t>
            </a:r>
            <a:r>
              <a:rPr lang="en-US" kern="0" dirty="0" smtClean="0">
                <a:cs typeface="Arial" charset="0"/>
              </a:rPr>
              <a:t>,0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)</a:t>
            </a:r>
            <a:endParaRPr lang="en-US" sz="2800" b="1" kern="0" dirty="0" smtClean="0">
              <a:cs typeface="Arial" charset="0"/>
            </a:endParaRPr>
          </a:p>
          <a:p>
            <a:pPr marL="233363" lvl="2" indent="0" fontAlgn="base">
              <a:spcBef>
                <a:spcPts val="1200"/>
              </a:spcBef>
              <a:buClr>
                <a:schemeClr val="tx1"/>
              </a:buClr>
              <a:buSzPct val="100000"/>
              <a:buNone/>
              <a:defRPr/>
            </a:pPr>
            <a:r>
              <a:rPr lang="en-US" sz="2800" b="1" kern="0" dirty="0" smtClean="0">
                <a:cs typeface="Arial" charset="0"/>
              </a:rPr>
              <a:t>=</a:t>
            </a:r>
            <a:r>
              <a:rPr lang="en-US" kern="0" dirty="0" smtClean="0">
                <a:cs typeface="Arial" charset="0"/>
              </a:rPr>
              <a:t> </a:t>
            </a:r>
            <a:r>
              <a:rPr lang="en-US" b="1" kern="0" dirty="0">
                <a:cs typeface="Arial" charset="0"/>
              </a:rPr>
              <a:t>Max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(</a:t>
            </a:r>
            <a:r>
              <a:rPr lang="en-US" sz="2800" kern="0" dirty="0" smtClean="0">
                <a:solidFill>
                  <a:srgbClr val="0000FF"/>
                </a:solidFill>
                <a:cs typeface="Arial" charset="0"/>
              </a:rPr>
              <a:t>[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(</a:t>
            </a:r>
            <a:r>
              <a:rPr lang="en-US" i="1" kern="0" dirty="0" smtClean="0">
                <a:solidFill>
                  <a:srgbClr val="FF0000"/>
                </a:solidFill>
                <a:cs typeface="Arial" charset="0"/>
              </a:rPr>
              <a:t>Total</a:t>
            </a:r>
            <a:r>
              <a:rPr lang="en-US" kern="0" dirty="0" smtClean="0">
                <a:cs typeface="Arial" charset="0"/>
              </a:rPr>
              <a:t> </a:t>
            </a:r>
            <a:r>
              <a:rPr lang="en-US" kern="0" dirty="0">
                <a:cs typeface="Arial" charset="0"/>
              </a:rPr>
              <a:t>insured </a:t>
            </a:r>
            <a:r>
              <a:rPr lang="en-US" kern="0" dirty="0"/>
              <a:t>margin </a:t>
            </a:r>
            <a:r>
              <a:rPr lang="en-US" b="1" kern="0" dirty="0"/>
              <a:t>−</a:t>
            </a:r>
            <a:r>
              <a:rPr lang="en-US" b="1" i="1" kern="0" dirty="0"/>
              <a:t> </a:t>
            </a:r>
            <a:endParaRPr lang="en-US" b="1" i="1" kern="0" dirty="0" smtClean="0"/>
          </a:p>
          <a:p>
            <a:pPr marL="1371600" lvl="2" indent="-457200" fontAlgn="base">
              <a:buClr>
                <a:schemeClr val="tx1"/>
              </a:buClr>
              <a:buSzPct val="100000"/>
              <a:buNone/>
              <a:defRPr/>
            </a:pPr>
            <a:r>
              <a:rPr lang="en-US" b="1" i="1" kern="0" dirty="0">
                <a:solidFill>
                  <a:srgbClr val="FF00FF"/>
                </a:solidFill>
              </a:rPr>
              <a:t>	</a:t>
            </a:r>
            <a:r>
              <a:rPr lang="en-US" b="1" kern="0" dirty="0" smtClean="0">
                <a:solidFill>
                  <a:srgbClr val="FF00FF"/>
                </a:solidFill>
              </a:rPr>
              <a:t>(</a:t>
            </a:r>
            <a:r>
              <a:rPr lang="en-US" kern="0" dirty="0" smtClean="0"/>
              <a:t>$/</a:t>
            </a:r>
            <a:r>
              <a:rPr lang="en-US" kern="0" dirty="0"/>
              <a:t>cwt deductible x </a:t>
            </a:r>
            <a:r>
              <a:rPr lang="en-US" i="1" kern="0" dirty="0">
                <a:solidFill>
                  <a:srgbClr val="FF0000"/>
                </a:solidFill>
              </a:rPr>
              <a:t>Total </a:t>
            </a:r>
            <a:r>
              <a:rPr lang="en-US" kern="0" dirty="0"/>
              <a:t>contract milk insured</a:t>
            </a:r>
            <a:r>
              <a:rPr lang="en-US" b="1" kern="0" dirty="0" smtClean="0">
                <a:solidFill>
                  <a:srgbClr val="FF00FF"/>
                </a:solidFill>
              </a:rPr>
              <a:t>)</a:t>
            </a:r>
            <a:r>
              <a:rPr lang="en-US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n-US" b="1" kern="0" dirty="0" smtClean="0"/>
              <a:t>−</a:t>
            </a:r>
            <a:r>
              <a:rPr lang="en-US" b="1" i="1" kern="0" dirty="0" smtClean="0"/>
              <a:t> </a:t>
            </a:r>
            <a:r>
              <a:rPr lang="en-US" i="1" kern="0" dirty="0" smtClean="0">
                <a:solidFill>
                  <a:srgbClr val="FF0000"/>
                </a:solidFill>
              </a:rPr>
              <a:t>Total</a:t>
            </a:r>
            <a:r>
              <a:rPr lang="en-US" kern="0" dirty="0" smtClean="0"/>
              <a:t> actual </a:t>
            </a:r>
            <a:r>
              <a:rPr lang="en-US" kern="0" dirty="0"/>
              <a:t>margin</a:t>
            </a:r>
            <a:r>
              <a:rPr lang="en-US" kern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kern="0" dirty="0">
                <a:solidFill>
                  <a:srgbClr val="0000FF"/>
                </a:solidFill>
                <a:cs typeface="Arial" charset="0"/>
              </a:rPr>
              <a:t>]</a:t>
            </a:r>
            <a:r>
              <a:rPr lang="en-US" kern="0" dirty="0">
                <a:cs typeface="Arial" charset="0"/>
              </a:rPr>
              <a:t>,0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)</a:t>
            </a:r>
          </a:p>
          <a:p>
            <a:pPr marL="511175" lvl="1" indent="-277813" defTabSz="444500" eaLnBrk="0" fontAlgn="base" hangingPunct="0">
              <a:buClr>
                <a:schemeClr val="tx1"/>
              </a:buClr>
              <a:buSzPct val="100000"/>
              <a:tabLst>
                <a:tab pos="1716088" algn="l"/>
                <a:tab pos="3090863" algn="l"/>
              </a:tabLst>
              <a:defRPr/>
            </a:pPr>
            <a:r>
              <a:rPr lang="en-US" kern="0" dirty="0" smtClean="0">
                <a:cs typeface="Arial" charset="0"/>
              </a:rPr>
              <a:t>→ Only </a:t>
            </a:r>
            <a:r>
              <a:rPr lang="en-US" i="1" kern="0" dirty="0" smtClean="0">
                <a:solidFill>
                  <a:srgbClr val="FF0000"/>
                </a:solidFill>
                <a:cs typeface="Arial" charset="0"/>
              </a:rPr>
              <a:t>one</a:t>
            </a:r>
            <a:r>
              <a:rPr lang="en-US" kern="0" dirty="0" smtClean="0">
                <a:cs typeface="Arial" charset="0"/>
              </a:rPr>
              <a:t> indemnity calculation per contract </a:t>
            </a:r>
            <a:r>
              <a:rPr lang="en-US" kern="0" dirty="0">
                <a:cs typeface="Arial" charset="0"/>
              </a:rPr>
              <a:t>regardless of </a:t>
            </a:r>
            <a:r>
              <a:rPr lang="en-US" kern="0" dirty="0" smtClean="0">
                <a:cs typeface="Arial" charset="0"/>
              </a:rPr>
              <a:t>length (i.e., 2−11 months)</a:t>
            </a:r>
            <a:endParaRPr lang="en-US" kern="0" dirty="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85A-44FA-43D2-9B0D-C5310C90F0FC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dirty="0" smtClean="0">
                <a:solidFill>
                  <a:srgbClr val="AB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Livestock Gross Margin-Dairy: 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effectLst/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4439447" y="361855"/>
            <a:ext cx="265106" cy="5051612"/>
          </a:xfrm>
          <a:prstGeom prst="leftBrace">
            <a:avLst>
              <a:gd name="adj1" fmla="val 51576"/>
              <a:gd name="adj2" fmla="val 18185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5647" y="1936376"/>
            <a:ext cx="1658471" cy="864996"/>
          </a:xfrm>
          <a:custGeom>
            <a:avLst/>
            <a:gdLst>
              <a:gd name="connsiteX0" fmla="*/ 0 w 1658471"/>
              <a:gd name="connsiteY0" fmla="*/ 806824 h 864996"/>
              <a:gd name="connsiteX1" fmla="*/ 403412 w 1658471"/>
              <a:gd name="connsiteY1" fmla="*/ 636495 h 864996"/>
              <a:gd name="connsiteX2" fmla="*/ 995082 w 1658471"/>
              <a:gd name="connsiteY2" fmla="*/ 842683 h 864996"/>
              <a:gd name="connsiteX3" fmla="*/ 1658471 w 1658471"/>
              <a:gd name="connsiteY3" fmla="*/ 0 h 86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471" h="864996">
                <a:moveTo>
                  <a:pt x="0" y="806824"/>
                </a:moveTo>
                <a:cubicBezTo>
                  <a:pt x="118782" y="718671"/>
                  <a:pt x="237565" y="630519"/>
                  <a:pt x="403412" y="636495"/>
                </a:cubicBezTo>
                <a:cubicBezTo>
                  <a:pt x="569259" y="642471"/>
                  <a:pt x="785906" y="948765"/>
                  <a:pt x="995082" y="842683"/>
                </a:cubicBezTo>
                <a:cubicBezTo>
                  <a:pt x="1204258" y="736601"/>
                  <a:pt x="1431364" y="368300"/>
                  <a:pt x="1658471" y="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4828057" y="1576472"/>
            <a:ext cx="261543" cy="5860677"/>
          </a:xfrm>
          <a:prstGeom prst="leftBrace">
            <a:avLst>
              <a:gd name="adj1" fmla="val 51576"/>
              <a:gd name="adj2" fmla="val 29198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1374176">
            <a:off x="6230471" y="4057154"/>
            <a:ext cx="2699223" cy="1025837"/>
          </a:xfrm>
          <a:custGeom>
            <a:avLst/>
            <a:gdLst>
              <a:gd name="connsiteX0" fmla="*/ 0 w 2699223"/>
              <a:gd name="connsiteY0" fmla="*/ 371413 h 1492001"/>
              <a:gd name="connsiteX1" fmla="*/ 1013012 w 2699223"/>
              <a:gd name="connsiteY1" fmla="*/ 3860 h 1492001"/>
              <a:gd name="connsiteX2" fmla="*/ 2563906 w 2699223"/>
              <a:gd name="connsiteY2" fmla="*/ 577601 h 1492001"/>
              <a:gd name="connsiteX3" fmla="*/ 2519083 w 2699223"/>
              <a:gd name="connsiteY3" fmla="*/ 1492001 h 14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223" h="1492001">
                <a:moveTo>
                  <a:pt x="0" y="371413"/>
                </a:moveTo>
                <a:cubicBezTo>
                  <a:pt x="292847" y="170454"/>
                  <a:pt x="585694" y="-30505"/>
                  <a:pt x="1013012" y="3860"/>
                </a:cubicBezTo>
                <a:cubicBezTo>
                  <a:pt x="1440330" y="38225"/>
                  <a:pt x="2312894" y="329578"/>
                  <a:pt x="2563906" y="577601"/>
                </a:cubicBezTo>
                <a:cubicBezTo>
                  <a:pt x="2814918" y="825624"/>
                  <a:pt x="2667000" y="1158812"/>
                  <a:pt x="2519083" y="1492001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50213" y="4996473"/>
            <a:ext cx="189481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Deductible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7046" y="1556565"/>
            <a:ext cx="187923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Margin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509" y="1572641"/>
            <a:ext cx="7644063" cy="4550254"/>
          </a:xfrm>
        </p:spPr>
        <p:txBody>
          <a:bodyPr/>
          <a:lstStyle/>
          <a:p>
            <a:pPr marL="341313" indent="-341313" fontAlgn="base"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purchased </a:t>
            </a:r>
            <a:r>
              <a:rPr lang="en-US" dirty="0" smtClean="0"/>
              <a:t>starting on </a:t>
            </a:r>
            <a:r>
              <a:rPr lang="en-US" dirty="0"/>
              <a:t>last business Friday of each month </a:t>
            </a:r>
            <a:r>
              <a:rPr lang="en-US" i="1" dirty="0">
                <a:solidFill>
                  <a:srgbClr val="FF0000"/>
                </a:solidFill>
              </a:rPr>
              <a:t>if funds </a:t>
            </a:r>
            <a:r>
              <a:rPr lang="en-US" i="1" dirty="0" smtClean="0">
                <a:solidFill>
                  <a:srgbClr val="FF0000"/>
                </a:solidFill>
              </a:rPr>
              <a:t>available</a:t>
            </a:r>
          </a:p>
          <a:p>
            <a:pPr marL="577850" lvl="1" fontAlgn="base"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dirty="0" smtClean="0"/>
              <a:t>4:30 PM Friday </a:t>
            </a:r>
            <a:r>
              <a:rPr lang="en-US" dirty="0"/>
              <a:t>(</a:t>
            </a:r>
            <a:r>
              <a:rPr lang="en-US" dirty="0" smtClean="0"/>
              <a:t>Central) → </a:t>
            </a:r>
            <a:r>
              <a:rPr lang="en-US" dirty="0"/>
              <a:t>8:00 </a:t>
            </a:r>
            <a:r>
              <a:rPr lang="en-US" dirty="0" smtClean="0"/>
              <a:t>PM Saturday</a:t>
            </a:r>
          </a:p>
          <a:p>
            <a:pPr marL="573088" lvl="1" indent="-287338" fontAlgn="base"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dirty="0" smtClean="0"/>
              <a:t>→Potential for 12 </a:t>
            </a:r>
            <a:r>
              <a:rPr lang="en-US" dirty="0"/>
              <a:t>contract </a:t>
            </a:r>
            <a:r>
              <a:rPr lang="en-US" dirty="0" smtClean="0"/>
              <a:t>offerings/year</a:t>
            </a:r>
          </a:p>
          <a:p>
            <a:pPr marL="288925" indent="-288925" fontAlgn="base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dirty="0" smtClean="0"/>
              <a:t>Multiple </a:t>
            </a:r>
            <a:r>
              <a:rPr lang="en-US" dirty="0"/>
              <a:t>contracts can cover milk </a:t>
            </a:r>
            <a:r>
              <a:rPr lang="en-US" dirty="0" smtClean="0"/>
              <a:t>marketings </a:t>
            </a:r>
            <a:r>
              <a:rPr lang="en-US" dirty="0"/>
              <a:t>in </a:t>
            </a:r>
            <a:r>
              <a:rPr lang="en-US" dirty="0" smtClean="0"/>
              <a:t>months whose marketings are not fully insured</a:t>
            </a:r>
          </a:p>
          <a:p>
            <a:pPr marL="577850" lvl="1" fontAlgn="base"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dirty="0" smtClean="0"/>
              <a:t>→Multiple contract coverage can not </a:t>
            </a:r>
            <a:r>
              <a:rPr lang="en-US" dirty="0"/>
              <a:t>exceed 100% </a:t>
            </a:r>
            <a:r>
              <a:rPr lang="en-US" dirty="0" smtClean="0"/>
              <a:t>of a month’s approved target marketings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EC5C-3F48-4859-9A0F-76CEFD217B5A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Livestock Gross Margin-Dairy:  </a:t>
            </a:r>
            <a:r>
              <a:rPr lang="en-US" dirty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44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07" y="4268682"/>
            <a:ext cx="2344993" cy="23287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591125" y="1527571"/>
            <a:ext cx="7019909" cy="518116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argin 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rotection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rogram for </a:t>
            </a:r>
            <a:r>
              <a:rPr lang="en-US" dirty="0" smtClean="0"/>
              <a:t>Dairy (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/>
              <a:t>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287338">
              <a:buFont typeface="Times New Roman" panose="02020603050405020304" pitchFamily="18" charset="0"/>
              <a:buChar char="−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Pays indemnities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7575" lvl="2" indent="-287338">
              <a:buFont typeface="Times New Roman" panose="02020603050405020304" pitchFamily="18" charset="0"/>
              <a:buChar char="−"/>
            </a:pPr>
            <a:r>
              <a:rPr lang="en-US" sz="2400" dirty="0" smtClean="0"/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i-monthly U.S. average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All-Milk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</a:p>
          <a:p>
            <a:pPr marL="917575" lvl="2" indent="-287338">
              <a:buFont typeface="Times New Roman" panose="02020603050405020304" pitchFamily="18" charset="0"/>
              <a:buChar char="−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fixed feed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valued at 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average feed prices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7575" lvl="2" indent="-287338">
              <a:buFont typeface="Times New Roman" panose="02020603050405020304" pitchFamily="18" charset="0"/>
              <a:buChar char="−"/>
            </a:pPr>
            <a:r>
              <a:rPr lang="en-US" dirty="0" smtClean="0"/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IOFC target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divided into 6 two-month payment evaluation periods:  Jan/Feb, Mar/Apr, May/Jun, Jul/Aug, Sep/Oct, Nov/Dec</a:t>
            </a:r>
          </a:p>
          <a:p>
            <a:pPr marL="744538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B67EEC5C-3F48-4859-9A0F-76CEFD217B5A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08442" y="215554"/>
            <a:ext cx="6287048" cy="1200728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Protection Program For Dairy:  </a:t>
            </a:r>
            <a:r>
              <a:rPr lang="en-US" dirty="0" smtClean="0">
                <a:solidFill>
                  <a:srgbClr val="B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</a:t>
            </a:r>
            <a:endParaRPr lang="en-US" sz="4000" dirty="0">
              <a:solidFill>
                <a:srgbClr val="B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076" y="1558370"/>
            <a:ext cx="1410992" cy="1655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95" y="1558370"/>
            <a:ext cx="8761010" cy="449017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 Over Feed Cost (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IOFC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213" lvl="1" indent="-227013">
              <a:buFont typeface="Times New Roman" panose="02020603050405020304" pitchFamily="18" charset="0"/>
              <a:buChar char="−"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IOFC Margin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($/cwt of milk) = U.S. average</a:t>
            </a:r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(All-Milk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Feed ration cost)</a:t>
            </a:r>
          </a:p>
          <a:p>
            <a:pPr marL="738188" lvl="1" indent="-280988">
              <a:buFont typeface="Times New Roman" panose="02020603050405020304" pitchFamily="18" charset="0"/>
              <a:buChar char="−"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 Ration Cost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($/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cwt of milk)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7488" lvl="2" indent="-517525">
              <a:buNone/>
            </a:pPr>
            <a:r>
              <a:rPr lang="en-US" sz="2600" i="1" dirty="0" smtClean="0">
                <a:solidFill>
                  <a:srgbClr val="FF0000"/>
                </a:solidFill>
              </a:rPr>
              <a:t>U.S. average </a:t>
            </a:r>
            <a:r>
              <a:rPr lang="en-US" sz="2600" dirty="0" smtClean="0"/>
              <a:t>corn price received ($/</a:t>
            </a:r>
            <a:r>
              <a:rPr lang="en-US" sz="2600" dirty="0" err="1" smtClean="0"/>
              <a:t>bu</a:t>
            </a:r>
            <a:r>
              <a:rPr lang="en-US" sz="2600" dirty="0" smtClean="0"/>
              <a:t>) x 1.0728 </a:t>
            </a:r>
            <a:r>
              <a:rPr lang="en-US" sz="2600" b="1" dirty="0" smtClean="0">
                <a:solidFill>
                  <a:srgbClr val="0000FF"/>
                </a:solidFill>
              </a:rPr>
              <a:t>+</a:t>
            </a:r>
          </a:p>
          <a:p>
            <a:pPr marL="1487488" lvl="2" indent="-517525">
              <a:buNone/>
            </a:pPr>
            <a:r>
              <a:rPr lang="en-US" sz="2600" i="1" dirty="0" smtClean="0">
                <a:solidFill>
                  <a:srgbClr val="FF0000"/>
                </a:solidFill>
              </a:rPr>
              <a:t>Central/</a:t>
            </a:r>
            <a:r>
              <a:rPr lang="en-US" sz="2600" i="1" dirty="0" err="1" smtClean="0">
                <a:solidFill>
                  <a:srgbClr val="FF0000"/>
                </a:solidFill>
              </a:rPr>
              <a:t>Decateur</a:t>
            </a:r>
            <a:r>
              <a:rPr lang="en-US" sz="2600" i="1" dirty="0" smtClean="0">
                <a:solidFill>
                  <a:srgbClr val="FF0000"/>
                </a:solidFill>
              </a:rPr>
              <a:t> IL </a:t>
            </a:r>
            <a:r>
              <a:rPr lang="en-US" sz="2600" dirty="0" smtClean="0"/>
              <a:t>SBM </a:t>
            </a:r>
            <a:r>
              <a:rPr lang="en-US" sz="2600" dirty="0"/>
              <a:t>p</a:t>
            </a:r>
            <a:r>
              <a:rPr lang="en-US" sz="2600" dirty="0" smtClean="0"/>
              <a:t>rice (rail, $/Ton) x 0.00725 </a:t>
            </a:r>
            <a:r>
              <a:rPr lang="en-US" sz="2600" b="1" dirty="0" smtClean="0">
                <a:solidFill>
                  <a:srgbClr val="0000FF"/>
                </a:solidFill>
              </a:rPr>
              <a:t>+</a:t>
            </a:r>
            <a:r>
              <a:rPr lang="en-US" sz="2600" dirty="0" smtClean="0"/>
              <a:t> </a:t>
            </a:r>
          </a:p>
          <a:p>
            <a:pPr marL="1487488" lvl="2" indent="-517525">
              <a:buNone/>
            </a:pPr>
            <a:r>
              <a:rPr lang="en-US" sz="2600" i="1" dirty="0" smtClean="0">
                <a:solidFill>
                  <a:srgbClr val="FF0000"/>
                </a:solidFill>
              </a:rPr>
              <a:t>U.S. average</a:t>
            </a:r>
            <a:r>
              <a:rPr lang="en-US" sz="2600" dirty="0" smtClean="0"/>
              <a:t> alfalfa price received ($/Ton) x  0.0137</a:t>
            </a:r>
          </a:p>
          <a:p>
            <a:pPr marL="1090613" lvl="2" indent="-287338"/>
            <a:r>
              <a:rPr lang="en-US" dirty="0" err="1" smtClean="0"/>
              <a:t>Wgt</a:t>
            </a:r>
            <a:r>
              <a:rPr lang="en-US" dirty="0" smtClean="0"/>
              <a:t>. average of milk </a:t>
            </a:r>
            <a:r>
              <a:rPr lang="en-US" dirty="0"/>
              <a:t>herd </a:t>
            </a:r>
            <a:r>
              <a:rPr lang="en-US" dirty="0" smtClean="0"/>
              <a:t>and supporting animal’s feed cost</a:t>
            </a:r>
          </a:p>
          <a:p>
            <a:pPr marL="512763" lvl="1" indent="-287338">
              <a:buFont typeface="Arial"/>
              <a:buChar char="•"/>
            </a:pPr>
            <a:r>
              <a:rPr lang="en-US" sz="3200" dirty="0"/>
              <a:t>Ration </a:t>
            </a:r>
            <a:r>
              <a:rPr lang="en-US" sz="3200" dirty="0" smtClean="0"/>
              <a:t>costs/milk </a:t>
            </a:r>
            <a:r>
              <a:rPr lang="en-US" sz="3200" dirty="0"/>
              <a:t>revenue calculated monthly and </a:t>
            </a:r>
            <a:r>
              <a:rPr lang="en-US" sz="3200" dirty="0" smtClean="0"/>
              <a:t>averaged for each 2-month period</a:t>
            </a:r>
            <a:endParaRPr lang="en-US" sz="3200" dirty="0"/>
          </a:p>
          <a:p>
            <a:pPr marL="512763" indent="-287338"/>
            <a:endParaRPr lang="en-US" dirty="0"/>
          </a:p>
          <a:p>
            <a:pPr marL="1487488" lvl="2" indent="-517525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B67EEC5C-3F48-4859-9A0F-76CEFD217B5A}" type="datetime4">
              <a:rPr lang="en-US" smtClean="0"/>
              <a:t>December 8, 2014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9477" y="226763"/>
            <a:ext cx="6287048" cy="1200728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Protection Program For Dairy:  </a:t>
            </a:r>
            <a:r>
              <a:rPr lang="en-US" dirty="0" smtClean="0">
                <a:solidFill>
                  <a:srgbClr val="B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</a:t>
            </a:r>
            <a:endParaRPr lang="en-US" sz="4000" dirty="0">
              <a:solidFill>
                <a:srgbClr val="B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7338</TotalTime>
  <Words>2716</Words>
  <Application>Microsoft Office PowerPoint</Application>
  <PresentationFormat>On-screen Show (4:3)</PresentationFormat>
  <Paragraphs>555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1_DMAP L</vt:lpstr>
      <vt:lpstr>DMAP L</vt:lpstr>
      <vt:lpstr>2_DMAP L</vt:lpstr>
      <vt:lpstr>3_DMAP L</vt:lpstr>
      <vt:lpstr>Use of USDA Insurance Programs to Protect Dairy Margins:  A Comparison of the Alternatives   Prof. Brian W. Gould Department of Agricultural and Applied Economics University of Wisconsin-Madison University of Wisconsin Extension   October 28 – 30, 2014 </vt:lpstr>
      <vt:lpstr>Dairy Marketing and Policy  (DMaP) Group</vt:lpstr>
      <vt:lpstr>Alternative Dairy Margin Risk Management Systems</vt:lpstr>
      <vt:lpstr>Livestock Gross Margin-Dairy:  An Overview</vt:lpstr>
      <vt:lpstr>Livestock Gross Margin-Dairy:  An Overview</vt:lpstr>
      <vt:lpstr>Livestock Gross Margin-Dairy:  An Overview</vt:lpstr>
      <vt:lpstr>Livestock Gross Margin-Dairy:  An Overview</vt:lpstr>
      <vt:lpstr> Margin Protection Program For Dairy:  An Overview</vt:lpstr>
      <vt:lpstr> Margin Protection Program For Dairy:  An Overview</vt:lpstr>
      <vt:lpstr> Margin Protection Program For Dairy:  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MPP vs. LGM:  2000 – 2012</vt:lpstr>
      <vt:lpstr>MPP vs. LGM:  2000 – 2012</vt:lpstr>
      <vt:lpstr>MPP vs. LGM: 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UW-AAE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W. Gould</dc:creator>
  <cp:lastModifiedBy>Hendrickson Lori</cp:lastModifiedBy>
  <cp:revision>694</cp:revision>
  <cp:lastPrinted>2014-10-27T17:00:55Z</cp:lastPrinted>
  <dcterms:created xsi:type="dcterms:W3CDTF">2014-02-11T18:18:47Z</dcterms:created>
  <dcterms:modified xsi:type="dcterms:W3CDTF">2014-12-08T19:05:01Z</dcterms:modified>
</cp:coreProperties>
</file>